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3" r:id="rId48"/>
    <p:sldId id="304" r:id="rId49"/>
    <p:sldId id="305" r:id="rId50"/>
    <p:sldId id="306" r:id="rId51"/>
    <p:sldId id="302"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94660"/>
  </p:normalViewPr>
  <p:slideViewPr>
    <p:cSldViewPr snapToGrid="0">
      <p:cViewPr varScale="1">
        <p:scale>
          <a:sx n="70" d="100"/>
          <a:sy n="70"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104D-BDA0-A86B-A179-84E9D24B10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4BAF54-7F64-37B2-64ED-9891A3CE8C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4F66A0-5951-3266-DBAA-1B9CAFA142B4}"/>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5" name="Footer Placeholder 4">
            <a:extLst>
              <a:ext uri="{FF2B5EF4-FFF2-40B4-BE49-F238E27FC236}">
                <a16:creationId xmlns:a16="http://schemas.microsoft.com/office/drawing/2014/main" id="{26543678-CBAF-7C13-3F92-8136B93E19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74597A-6B12-9B38-A214-61CB5B5E33F5}"/>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632796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F723-9C7D-A914-5E0E-AC45BFB6DE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2C1AC1-12A0-48A1-3F1B-C21187309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EB70AE-3D5C-ED0E-CCBA-AD6A4687902F}"/>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5" name="Footer Placeholder 4">
            <a:extLst>
              <a:ext uri="{FF2B5EF4-FFF2-40B4-BE49-F238E27FC236}">
                <a16:creationId xmlns:a16="http://schemas.microsoft.com/office/drawing/2014/main" id="{F7083FFD-2823-AD51-1BCB-97AD85EED3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9B122A-3F4F-133B-25E6-C1F1650B7835}"/>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229583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5E1A2-6685-25CE-756D-A809BD936C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A1E6D6-9AAD-B75D-2CC9-EAA42D4D8B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022658-F677-A93F-A3A0-CABCE1212F54}"/>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5" name="Footer Placeholder 4">
            <a:extLst>
              <a:ext uri="{FF2B5EF4-FFF2-40B4-BE49-F238E27FC236}">
                <a16:creationId xmlns:a16="http://schemas.microsoft.com/office/drawing/2014/main" id="{3699382F-8EA7-9614-B002-5D956ED59D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34F6F1-194D-F8CB-0F63-47A5C351F09C}"/>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1950015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491C4-0E0A-596D-EC4B-743F1FB970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8A1FA9-401B-4C82-1690-EEFCDA0BD2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E32456-90C0-75EC-A01A-DAA9FCFA21EA}"/>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5" name="Footer Placeholder 4">
            <a:extLst>
              <a:ext uri="{FF2B5EF4-FFF2-40B4-BE49-F238E27FC236}">
                <a16:creationId xmlns:a16="http://schemas.microsoft.com/office/drawing/2014/main" id="{1A56BC8C-831B-1C7F-122D-559BD4CDBA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3EEAA5-165F-EF3F-C8D3-2DCF2207E874}"/>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180931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F12D-149F-32D4-9BC1-465F0AA84D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64D7FA-03DB-9B64-F29C-FBD71E37E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76C559-AB7C-4DB9-A2C4-962D2E83B214}"/>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5" name="Footer Placeholder 4">
            <a:extLst>
              <a:ext uri="{FF2B5EF4-FFF2-40B4-BE49-F238E27FC236}">
                <a16:creationId xmlns:a16="http://schemas.microsoft.com/office/drawing/2014/main" id="{A6942C6C-A46D-BA3D-2098-D68F41054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3EF5D3-7B81-AF89-66CD-84A5295E503C}"/>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3314395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E181E-8ECF-B8FC-2FB3-21CFCD5AD6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3CE362-1697-188F-FE03-0FEBB249D1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2E932A-371E-F9C7-5D81-D8F35AD561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ED9038-A0B0-6197-6F56-29FC356D686B}"/>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6" name="Footer Placeholder 5">
            <a:extLst>
              <a:ext uri="{FF2B5EF4-FFF2-40B4-BE49-F238E27FC236}">
                <a16:creationId xmlns:a16="http://schemas.microsoft.com/office/drawing/2014/main" id="{5CCEA2C7-B81A-1490-8FD2-1A5CD29D95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E494F5-8B9C-4EAB-7C61-2D2F8AF850B4}"/>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293545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F062-C91B-306A-95D3-C9069F6A2E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D763DB-C598-BD05-8306-B8DB30DB3D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E64C1F-9E69-F185-B6CC-5BFCFC7B47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1D51FD-7803-0550-65AD-3579398C09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D0B0C7-AB14-F2DF-6782-A57920A04C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69194F-C6CE-E84F-360B-74A8A75EBD85}"/>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8" name="Footer Placeholder 7">
            <a:extLst>
              <a:ext uri="{FF2B5EF4-FFF2-40B4-BE49-F238E27FC236}">
                <a16:creationId xmlns:a16="http://schemas.microsoft.com/office/drawing/2014/main" id="{5136596E-8B68-70F6-262C-0B14D702EE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3A7D35-87CB-9E5B-179D-D261C52691FE}"/>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1194459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27A7-5F7C-8DB9-713F-BD43871F4C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59C582-6680-89ED-95D2-5FA47A408ACF}"/>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4" name="Footer Placeholder 3">
            <a:extLst>
              <a:ext uri="{FF2B5EF4-FFF2-40B4-BE49-F238E27FC236}">
                <a16:creationId xmlns:a16="http://schemas.microsoft.com/office/drawing/2014/main" id="{4FBB353A-717E-09F9-755B-35D661457F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FC1F925-72BF-9AA9-83FC-E1D207F8FED7}"/>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684953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8C898-D9F2-1F76-0670-8F529FCD09AF}"/>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3" name="Footer Placeholder 2">
            <a:extLst>
              <a:ext uri="{FF2B5EF4-FFF2-40B4-BE49-F238E27FC236}">
                <a16:creationId xmlns:a16="http://schemas.microsoft.com/office/drawing/2014/main" id="{1891C87A-7472-1B39-8AEA-1A206781FA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E0B3BE-FA7C-CAAF-A9AB-76E706EECA73}"/>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277502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77C3-4859-DB8C-AACE-5539CECB5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C4FCB6-C5EC-68C9-85C1-5C7594AB4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4C35B1-DFBE-0321-F149-C8F9D07A5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3B7E4-8403-9242-BDD6-D9957541ED5C}"/>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6" name="Footer Placeholder 5">
            <a:extLst>
              <a:ext uri="{FF2B5EF4-FFF2-40B4-BE49-F238E27FC236}">
                <a16:creationId xmlns:a16="http://schemas.microsoft.com/office/drawing/2014/main" id="{E03FB5C6-FBC9-6D4E-A60D-E095B28F92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F9F7A1-0A35-4A0F-0509-181E3760464C}"/>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2259377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7973-1317-A661-0DF4-D0A107B5A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C9EF34-06DC-1B36-C84E-48888A850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FE837A-6939-D8B0-7CE6-40EFF8B74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CA39E-ED8C-736E-AD56-9FBBE62CB5CE}"/>
              </a:ext>
            </a:extLst>
          </p:cNvPr>
          <p:cNvSpPr>
            <a:spLocks noGrp="1"/>
          </p:cNvSpPr>
          <p:nvPr>
            <p:ph type="dt" sz="half" idx="10"/>
          </p:nvPr>
        </p:nvSpPr>
        <p:spPr/>
        <p:txBody>
          <a:bodyPr/>
          <a:lstStyle/>
          <a:p>
            <a:fld id="{827FB482-1FA8-43A5-92CD-6BF72E830EAD}" type="datetimeFigureOut">
              <a:rPr lang="en-IN" smtClean="0"/>
              <a:t>29-01-2024</a:t>
            </a:fld>
            <a:endParaRPr lang="en-IN"/>
          </a:p>
        </p:txBody>
      </p:sp>
      <p:sp>
        <p:nvSpPr>
          <p:cNvPr id="6" name="Footer Placeholder 5">
            <a:extLst>
              <a:ext uri="{FF2B5EF4-FFF2-40B4-BE49-F238E27FC236}">
                <a16:creationId xmlns:a16="http://schemas.microsoft.com/office/drawing/2014/main" id="{0016F2E0-EF89-2CC9-D673-6B634617AF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AFF0BF-08E7-0B81-4A84-49911D4CA84C}"/>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4211021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0FBBF-7DFE-79BE-54FB-01C9715E2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8C08CF-BA6B-D8B5-B27E-576903148F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FBEAEC-40D6-1CBD-E6B0-D53BC7D30E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FB482-1FA8-43A5-92CD-6BF72E830EAD}" type="datetimeFigureOut">
              <a:rPr lang="en-IN" smtClean="0"/>
              <a:t>29-01-2024</a:t>
            </a:fld>
            <a:endParaRPr lang="en-IN"/>
          </a:p>
        </p:txBody>
      </p:sp>
      <p:sp>
        <p:nvSpPr>
          <p:cNvPr id="5" name="Footer Placeholder 4">
            <a:extLst>
              <a:ext uri="{FF2B5EF4-FFF2-40B4-BE49-F238E27FC236}">
                <a16:creationId xmlns:a16="http://schemas.microsoft.com/office/drawing/2014/main" id="{E0D3040E-DE81-D935-91AC-5EA2C1AA07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BBC83C-F0A0-A718-1EC9-CD1883162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09B965-3FB4-4AD0-B517-A8383CDA92CA}" type="slidenum">
              <a:rPr lang="en-IN" smtClean="0"/>
              <a:t>‹#›</a:t>
            </a:fld>
            <a:endParaRPr lang="en-IN"/>
          </a:p>
        </p:txBody>
      </p:sp>
    </p:spTree>
    <p:extLst>
      <p:ext uri="{BB962C8B-B14F-4D97-AF65-F5344CB8AC3E}">
        <p14:creationId xmlns:p14="http://schemas.microsoft.com/office/powerpoint/2010/main" val="653633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kangax.github.io/html-minifier/" TargetMode="External"/><Relationship Id="rId3" Type="http://schemas.openxmlformats.org/officeDocument/2006/relationships/hyperlink" Target="https://www.cleancss.com/css-minify/" TargetMode="External"/><Relationship Id="rId7" Type="http://schemas.openxmlformats.org/officeDocument/2006/relationships/hyperlink" Target="https://www.toptal.com/developers/html-minifier" TargetMode="External"/><Relationship Id="rId2" Type="http://schemas.openxmlformats.org/officeDocument/2006/relationships/hyperlink" Target="https://www.toptal.com/developers/cssminifier" TargetMode="External"/><Relationship Id="rId1" Type="http://schemas.openxmlformats.org/officeDocument/2006/relationships/slideLayout" Target="../slideLayouts/slideLayout2.xml"/><Relationship Id="rId6" Type="http://schemas.openxmlformats.org/officeDocument/2006/relationships/hyperlink" Target="https://www.minifier.org/" TargetMode="External"/><Relationship Id="rId5" Type="http://schemas.openxmlformats.org/officeDocument/2006/relationships/hyperlink" Target="https://www.toptal.com/developers/javascript-minifier" TargetMode="External"/><Relationship Id="rId10" Type="http://schemas.openxmlformats.org/officeDocument/2006/relationships/hyperlink" Target="https://www.atatus.com/tools/html-minify" TargetMode="External"/><Relationship Id="rId4" Type="http://schemas.openxmlformats.org/officeDocument/2006/relationships/hyperlink" Target="https://www.tutorialsteacher.com/tools/css-minifier" TargetMode="External"/><Relationship Id="rId9" Type="http://schemas.openxmlformats.org/officeDocument/2006/relationships/hyperlink" Target="https://codebeautify.org/minify-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img2go.com/compress-image" TargetMode="External"/><Relationship Id="rId3" Type="http://schemas.openxmlformats.org/officeDocument/2006/relationships/hyperlink" Target="https://imagecompressor.com/" TargetMode="External"/><Relationship Id="rId7" Type="http://schemas.openxmlformats.org/officeDocument/2006/relationships/hyperlink" Target="https://shortpixel.com/online-image-compression" TargetMode="External"/><Relationship Id="rId2" Type="http://schemas.openxmlformats.org/officeDocument/2006/relationships/hyperlink" Target="https://tinypng.com/" TargetMode="External"/><Relationship Id="rId1" Type="http://schemas.openxmlformats.org/officeDocument/2006/relationships/slideLayout" Target="../slideLayouts/slideLayout2.xml"/><Relationship Id="rId6" Type="http://schemas.openxmlformats.org/officeDocument/2006/relationships/hyperlink" Target="https://compressnow.com/" TargetMode="External"/><Relationship Id="rId5" Type="http://schemas.openxmlformats.org/officeDocument/2006/relationships/hyperlink" Target="https://imageresizer.com/image-compressor" TargetMode="External"/><Relationship Id="rId4" Type="http://schemas.openxmlformats.org/officeDocument/2006/relationships/hyperlink" Target="https://www.iloveimg.com/compress-image" TargetMode="External"/><Relationship Id="rId9" Type="http://schemas.openxmlformats.org/officeDocument/2006/relationships/hyperlink" Target="https://compressjpeg.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7E6482-83A7-DD01-D64F-0818CCC9FE87}"/>
              </a:ext>
            </a:extLst>
          </p:cNvPr>
          <p:cNvSpPr>
            <a:spLocks noGrp="1"/>
          </p:cNvSpPr>
          <p:nvPr>
            <p:ph type="subTitle" idx="1"/>
          </p:nvPr>
        </p:nvSpPr>
        <p:spPr>
          <a:xfrm>
            <a:off x="1524000" y="4444252"/>
            <a:ext cx="9334500" cy="813547"/>
          </a:xfrm>
        </p:spPr>
        <p:txBody>
          <a:bodyPr/>
          <a:lstStyle/>
          <a:p>
            <a:pPr algn="r"/>
            <a:r>
              <a:rPr kumimoji="0" lang="en-IN" sz="4000" b="1" i="1" u="none" strike="noStrike" kern="1200" cap="none" spc="0" normalizeH="0" baseline="0" noProof="0" dirty="0">
                <a:ln>
                  <a:noFill/>
                </a:ln>
                <a:solidFill>
                  <a:srgbClr val="476B86"/>
                </a:solidFill>
                <a:effectLst/>
                <a:uLnTx/>
                <a:uFillTx/>
                <a:latin typeface="Eras Bold ITC" panose="020B0907030504020204" pitchFamily="34" charset="0"/>
                <a:ea typeface="+mj-ea"/>
                <a:cs typeface="+mj-cs"/>
              </a:rPr>
              <a:t>Auditing the client’s website</a:t>
            </a:r>
            <a:endParaRPr lang="en-IN" dirty="0">
              <a:latin typeface="Eras Bold ITC" panose="020B0907030504020204" pitchFamily="34" charset="0"/>
            </a:endParaRPr>
          </a:p>
        </p:txBody>
      </p:sp>
    </p:spTree>
    <p:extLst>
      <p:ext uri="{BB962C8B-B14F-4D97-AF65-F5344CB8AC3E}">
        <p14:creationId xmlns:p14="http://schemas.microsoft.com/office/powerpoint/2010/main" val="3647086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67BD-9812-35AE-6E79-A969AFA74F5E}"/>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Minifying assets Online Websites</a:t>
            </a:r>
            <a:endParaRPr lang="en-IN" dirty="0"/>
          </a:p>
        </p:txBody>
      </p:sp>
      <p:sp>
        <p:nvSpPr>
          <p:cNvPr id="3" name="Content Placeholder 2">
            <a:extLst>
              <a:ext uri="{FF2B5EF4-FFF2-40B4-BE49-F238E27FC236}">
                <a16:creationId xmlns:a16="http://schemas.microsoft.com/office/drawing/2014/main" id="{D2C6980A-2909-BE88-0F76-4CE4EC35E587}"/>
              </a:ext>
            </a:extLst>
          </p:cNvPr>
          <p:cNvSpPr>
            <a:spLocks noGrp="1"/>
          </p:cNvSpPr>
          <p:nvPr>
            <p:ph idx="1"/>
          </p:nvPr>
        </p:nvSpPr>
        <p:spPr/>
        <p:txBody>
          <a:bodyPr/>
          <a:lstStyle/>
          <a:p>
            <a:r>
              <a:rPr lang="en-IN" sz="2400" dirty="0">
                <a:hlinkClick r:id="rId2"/>
              </a:rPr>
              <a:t>https://www.toptal.com/developers/cssminifier</a:t>
            </a:r>
            <a:endParaRPr lang="en-IN" sz="2400" dirty="0"/>
          </a:p>
          <a:p>
            <a:r>
              <a:rPr lang="en-IN" sz="2400" dirty="0">
                <a:hlinkClick r:id="rId3"/>
              </a:rPr>
              <a:t>https://www.cleancss.com/css-minify/</a:t>
            </a:r>
            <a:endParaRPr lang="en-IN" sz="2400" dirty="0"/>
          </a:p>
          <a:p>
            <a:r>
              <a:rPr lang="en-IN" sz="2400" dirty="0">
                <a:hlinkClick r:id="rId4"/>
              </a:rPr>
              <a:t>https://www.tutorialsteacher.com/tools/css-minifier</a:t>
            </a:r>
            <a:endParaRPr lang="en-IN" sz="2400" dirty="0"/>
          </a:p>
          <a:p>
            <a:r>
              <a:rPr lang="en-IN" sz="2400" dirty="0">
                <a:hlinkClick r:id="rId5"/>
              </a:rPr>
              <a:t>https://www.toptal.com/developers/javascript-minifier</a:t>
            </a:r>
            <a:endParaRPr lang="en-IN" sz="2400" dirty="0"/>
          </a:p>
          <a:p>
            <a:r>
              <a:rPr lang="en-IN" sz="2400" dirty="0">
                <a:hlinkClick r:id="rId6"/>
              </a:rPr>
              <a:t>https://www.minifier.org/</a:t>
            </a:r>
            <a:endParaRPr lang="en-IN" sz="2400" dirty="0"/>
          </a:p>
          <a:p>
            <a:r>
              <a:rPr lang="en-IN" sz="2400" dirty="0">
                <a:hlinkClick r:id="rId7"/>
              </a:rPr>
              <a:t>https://www.toptal.com/developers/html-minifier</a:t>
            </a:r>
            <a:endParaRPr lang="en-IN" sz="2400" dirty="0"/>
          </a:p>
          <a:p>
            <a:r>
              <a:rPr lang="en-IN" sz="2400" dirty="0">
                <a:hlinkClick r:id="rId8"/>
              </a:rPr>
              <a:t>http://kangax.github.io/html-minifier/</a:t>
            </a:r>
            <a:endParaRPr lang="en-IN" sz="2400" dirty="0"/>
          </a:p>
          <a:p>
            <a:r>
              <a:rPr lang="en-IN" sz="2400" dirty="0">
                <a:hlinkClick r:id="rId9"/>
              </a:rPr>
              <a:t>https://codebeautify.org/minify-html</a:t>
            </a:r>
            <a:endParaRPr lang="en-IN" sz="2400" dirty="0"/>
          </a:p>
          <a:p>
            <a:r>
              <a:rPr lang="en-IN" sz="2400" dirty="0">
                <a:hlinkClick r:id="rId10"/>
              </a:rPr>
              <a:t>https://www.atatus.com/tools/html-minify</a:t>
            </a:r>
            <a:endParaRPr lang="en-IN" sz="2400" dirty="0"/>
          </a:p>
          <a:p>
            <a:endParaRPr lang="en-IN" sz="2400"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64482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102A-A38D-4677-CBF5-80E8F1424201}"/>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Using server compression</a:t>
            </a:r>
            <a:endParaRPr lang="en-IN" dirty="0"/>
          </a:p>
        </p:txBody>
      </p:sp>
      <p:sp>
        <p:nvSpPr>
          <p:cNvPr id="3" name="Content Placeholder 2">
            <a:extLst>
              <a:ext uri="{FF2B5EF4-FFF2-40B4-BE49-F238E27FC236}">
                <a16:creationId xmlns:a16="http://schemas.microsoft.com/office/drawing/2014/main" id="{DB7407EC-A414-8E1B-937A-E8F4AF3B3EE2}"/>
              </a:ext>
            </a:extLst>
          </p:cNvPr>
          <p:cNvSpPr>
            <a:spLocks noGrp="1"/>
          </p:cNvSpPr>
          <p:nvPr>
            <p:ph idx="1"/>
          </p:nvPr>
        </p:nvSpPr>
        <p:spPr>
          <a:xfrm>
            <a:off x="838200" y="1690688"/>
            <a:ext cx="10515600" cy="4486275"/>
          </a:xfrm>
        </p:spPr>
        <p:txBody>
          <a:bodyPr>
            <a:normAutofit/>
          </a:bodyPr>
          <a:lstStyle/>
          <a:p>
            <a:pPr marL="0" indent="0" algn="just">
              <a:buNone/>
            </a:pPr>
            <a:r>
              <a:rPr lang="en-US" sz="2800" b="0" i="0" u="none" strike="noStrike" baseline="0" dirty="0">
                <a:solidFill>
                  <a:srgbClr val="262626"/>
                </a:solidFill>
                <a:latin typeface="NewBaskerville-Roman"/>
              </a:rPr>
              <a:t>Surely you’ve been emailed compressed files. These files are often used in online communications as a handy way to package multiple files into a single one. Aside from the convenience of consolidation, compressing files can also reduce their size. Server compression works on a similar principle with respect to reduction of file sizes, and web browsers are able to accept and decompress compressed content on behalf of the </a:t>
            </a:r>
            <a:r>
              <a:rPr lang="en-IN" sz="2800" b="0" i="0" u="none" strike="noStrike" baseline="0" dirty="0">
                <a:solidFill>
                  <a:srgbClr val="262626"/>
                </a:solidFill>
                <a:latin typeface="NewBaskerville-Roman"/>
              </a:rPr>
              <a:t>user.</a:t>
            </a:r>
            <a:endParaRPr lang="en-IN" dirty="0"/>
          </a:p>
        </p:txBody>
      </p:sp>
    </p:spTree>
    <p:extLst>
      <p:ext uri="{BB962C8B-B14F-4D97-AF65-F5344CB8AC3E}">
        <p14:creationId xmlns:p14="http://schemas.microsoft.com/office/powerpoint/2010/main" val="4019361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FBE9-87E2-CB21-32F0-08E0CE98FAB6}"/>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Using server compression</a:t>
            </a:r>
            <a:endParaRPr lang="en-IN" dirty="0"/>
          </a:p>
        </p:txBody>
      </p:sp>
      <p:pic>
        <p:nvPicPr>
          <p:cNvPr id="5" name="Content Placeholder 4">
            <a:extLst>
              <a:ext uri="{FF2B5EF4-FFF2-40B4-BE49-F238E27FC236}">
                <a16:creationId xmlns:a16="http://schemas.microsoft.com/office/drawing/2014/main" id="{7D0309BC-A287-32F0-8A72-3C91B221E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5183"/>
            <a:ext cx="10515600" cy="4390464"/>
          </a:xfrm>
        </p:spPr>
      </p:pic>
    </p:spTree>
    <p:extLst>
      <p:ext uri="{BB962C8B-B14F-4D97-AF65-F5344CB8AC3E}">
        <p14:creationId xmlns:p14="http://schemas.microsoft.com/office/powerpoint/2010/main" val="3203789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5AAD-F04C-DC5F-97B3-EC0AB93BBF5D}"/>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Using server compression</a:t>
            </a:r>
            <a:endParaRPr lang="en-IN" dirty="0"/>
          </a:p>
        </p:txBody>
      </p:sp>
      <p:sp>
        <p:nvSpPr>
          <p:cNvPr id="3" name="Content Placeholder 2">
            <a:extLst>
              <a:ext uri="{FF2B5EF4-FFF2-40B4-BE49-F238E27FC236}">
                <a16:creationId xmlns:a16="http://schemas.microsoft.com/office/drawing/2014/main" id="{97A7F7D1-5AC2-7AF0-4F95-DE79AF1EF260}"/>
              </a:ext>
            </a:extLst>
          </p:cNvPr>
          <p:cNvSpPr>
            <a:spLocks noGrp="1"/>
          </p:cNvSpPr>
          <p:nvPr>
            <p:ph idx="1"/>
          </p:nvPr>
        </p:nvSpPr>
        <p:spPr/>
        <p:txBody>
          <a:bodyPr>
            <a:normAutofit/>
          </a:bodyPr>
          <a:lstStyle/>
          <a:p>
            <a:pPr algn="just"/>
            <a:r>
              <a:rPr lang="en-US" dirty="0">
                <a:solidFill>
                  <a:srgbClr val="262626"/>
                </a:solidFill>
                <a:latin typeface="NewBaskerville-Roman"/>
              </a:rPr>
              <a:t>Server compression works as follows: A user requests a web page from a server. The user’s request is accompanied by an Accept-Encoding header that tells the server the compression formats the browser is capable of using. If the server is capable of encoding the content as indicated in the Accept-Encoding header, it will reply with a Content-Encoding header that describes the compression method used along with the </a:t>
            </a:r>
            <a:r>
              <a:rPr lang="en-IN" dirty="0">
                <a:solidFill>
                  <a:srgbClr val="262626"/>
                </a:solidFill>
                <a:latin typeface="NewBaskerville-Roman"/>
              </a:rPr>
              <a:t>compressed content.</a:t>
            </a:r>
          </a:p>
        </p:txBody>
      </p:sp>
    </p:spTree>
    <p:extLst>
      <p:ext uri="{BB962C8B-B14F-4D97-AF65-F5344CB8AC3E}">
        <p14:creationId xmlns:p14="http://schemas.microsoft.com/office/powerpoint/2010/main" val="39111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5767-63F8-257C-D327-0AEEC6159D91}"/>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Using server compression</a:t>
            </a:r>
            <a:endParaRPr lang="en-IN" dirty="0"/>
          </a:p>
        </p:txBody>
      </p:sp>
      <p:sp>
        <p:nvSpPr>
          <p:cNvPr id="3" name="Content Placeholder 2">
            <a:extLst>
              <a:ext uri="{FF2B5EF4-FFF2-40B4-BE49-F238E27FC236}">
                <a16:creationId xmlns:a16="http://schemas.microsoft.com/office/drawing/2014/main" id="{6C64E6F6-CC10-F3E6-986F-17AFF3DD040A}"/>
              </a:ext>
            </a:extLst>
          </p:cNvPr>
          <p:cNvSpPr>
            <a:spLocks noGrp="1"/>
          </p:cNvSpPr>
          <p:nvPr>
            <p:ph idx="1"/>
          </p:nvPr>
        </p:nvSpPr>
        <p:spPr/>
        <p:txBody>
          <a:bodyPr/>
          <a:lstStyle/>
          <a:p>
            <a:pPr algn="just"/>
            <a:r>
              <a:rPr lang="en-US" dirty="0">
                <a:solidFill>
                  <a:srgbClr val="262626"/>
                </a:solidFill>
                <a:latin typeface="NewBaskerville-Roman"/>
              </a:rPr>
              <a:t>This is useful because much of the content that’s downloaded from websites tends to be text, which compresses well. A compression method called </a:t>
            </a:r>
            <a:r>
              <a:rPr lang="en-US" b="1" i="1" dirty="0" err="1">
                <a:solidFill>
                  <a:srgbClr val="262626"/>
                </a:solidFill>
                <a:latin typeface="NewBaskerville-Roman"/>
              </a:rPr>
              <a:t>gzip</a:t>
            </a:r>
            <a:r>
              <a:rPr lang="en-US" dirty="0">
                <a:solidFill>
                  <a:srgbClr val="262626"/>
                </a:solidFill>
                <a:latin typeface="NewBaskerville-Roman"/>
              </a:rPr>
              <a:t> has nearly universal browser support, and is very effective in reducing the size of text assets. In this step of optimizing your client’s website, you’ll configure your server to serve compressed </a:t>
            </a:r>
            <a:r>
              <a:rPr lang="en-IN" dirty="0">
                <a:solidFill>
                  <a:srgbClr val="262626"/>
                </a:solidFill>
                <a:latin typeface="NewBaskerville-Roman"/>
              </a:rPr>
              <a:t>content.</a:t>
            </a:r>
          </a:p>
        </p:txBody>
      </p:sp>
    </p:spTree>
    <p:extLst>
      <p:ext uri="{BB962C8B-B14F-4D97-AF65-F5344CB8AC3E}">
        <p14:creationId xmlns:p14="http://schemas.microsoft.com/office/powerpoint/2010/main" val="413560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EFD6-D404-B31D-435B-CC221A17708D}"/>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Optimizing images</a:t>
            </a:r>
            <a:endParaRPr lang="en-IN" dirty="0"/>
          </a:p>
        </p:txBody>
      </p:sp>
      <p:sp>
        <p:nvSpPr>
          <p:cNvPr id="3" name="Content Placeholder 2">
            <a:extLst>
              <a:ext uri="{FF2B5EF4-FFF2-40B4-BE49-F238E27FC236}">
                <a16:creationId xmlns:a16="http://schemas.microsoft.com/office/drawing/2014/main" id="{9A678D8E-5F29-C634-7BB8-DED409C8771E}"/>
              </a:ext>
            </a:extLst>
          </p:cNvPr>
          <p:cNvSpPr>
            <a:spLocks noGrp="1"/>
          </p:cNvSpPr>
          <p:nvPr>
            <p:ph idx="1"/>
          </p:nvPr>
        </p:nvSpPr>
        <p:spPr/>
        <p:txBody>
          <a:bodyPr/>
          <a:lstStyle/>
          <a:p>
            <a:pPr marL="0" indent="0" algn="just">
              <a:buNone/>
            </a:pPr>
            <a:r>
              <a:rPr lang="en-US" sz="2800" b="0" i="0" u="none" strike="noStrike" baseline="0" dirty="0">
                <a:solidFill>
                  <a:srgbClr val="262626"/>
                </a:solidFill>
                <a:latin typeface="NewBaskerville-Roman"/>
              </a:rPr>
              <a:t>Image compression has come a long way since the days of Photoshop’s Save for Web dialog box. Today’s algorithms are so efficient at reducing the file size of full-color images that the end result is usually indistinguishable from the source image. The savings in file size, however, can be significant.</a:t>
            </a:r>
            <a:endParaRPr lang="en-IN" dirty="0"/>
          </a:p>
        </p:txBody>
      </p:sp>
    </p:spTree>
    <p:extLst>
      <p:ext uri="{BB962C8B-B14F-4D97-AF65-F5344CB8AC3E}">
        <p14:creationId xmlns:p14="http://schemas.microsoft.com/office/powerpoint/2010/main" val="3396551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07D8-736A-EA67-E438-F00DA00BD9CF}"/>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Optimizing images</a:t>
            </a:r>
            <a:endParaRPr lang="en-IN" dirty="0"/>
          </a:p>
        </p:txBody>
      </p:sp>
      <p:pic>
        <p:nvPicPr>
          <p:cNvPr id="5" name="Content Placeholder 4">
            <a:extLst>
              <a:ext uri="{FF2B5EF4-FFF2-40B4-BE49-F238E27FC236}">
                <a16:creationId xmlns:a16="http://schemas.microsoft.com/office/drawing/2014/main" id="{6970D5F8-C949-DF23-77BA-C38A2AE6ED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855694"/>
            <a:ext cx="10515600" cy="4289612"/>
          </a:xfrm>
        </p:spPr>
      </p:pic>
    </p:spTree>
    <p:extLst>
      <p:ext uri="{BB962C8B-B14F-4D97-AF65-F5344CB8AC3E}">
        <p14:creationId xmlns:p14="http://schemas.microsoft.com/office/powerpoint/2010/main" val="2680407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1AA8-E83E-7800-5CFA-9205D5CCE763}"/>
              </a:ext>
            </a:extLst>
          </p:cNvPr>
          <p:cNvSpPr>
            <a:spLocks noGrp="1"/>
          </p:cNvSpPr>
          <p:nvPr>
            <p:ph type="title"/>
          </p:nvPr>
        </p:nvSpPr>
        <p:spPr/>
        <p:txBody>
          <a:bodyPr/>
          <a:lstStyle/>
          <a:p>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Optimizing images Online Websites</a:t>
            </a:r>
            <a:endParaRPr lang="en-IN" dirty="0"/>
          </a:p>
        </p:txBody>
      </p:sp>
      <p:sp>
        <p:nvSpPr>
          <p:cNvPr id="3" name="Content Placeholder 2">
            <a:extLst>
              <a:ext uri="{FF2B5EF4-FFF2-40B4-BE49-F238E27FC236}">
                <a16:creationId xmlns:a16="http://schemas.microsoft.com/office/drawing/2014/main" id="{774E8483-B4CA-DED9-7D7D-7B660AF13A93}"/>
              </a:ext>
            </a:extLst>
          </p:cNvPr>
          <p:cNvSpPr>
            <a:spLocks noGrp="1"/>
          </p:cNvSpPr>
          <p:nvPr>
            <p:ph idx="1"/>
          </p:nvPr>
        </p:nvSpPr>
        <p:spPr/>
        <p:txBody>
          <a:bodyPr/>
          <a:lstStyle/>
          <a:p>
            <a:r>
              <a:rPr lang="en-IN" dirty="0">
                <a:hlinkClick r:id="rId2"/>
              </a:rPr>
              <a:t>https://tinypng.com/</a:t>
            </a:r>
            <a:endParaRPr lang="en-IN" dirty="0"/>
          </a:p>
          <a:p>
            <a:r>
              <a:rPr lang="en-IN" dirty="0">
                <a:hlinkClick r:id="rId3"/>
              </a:rPr>
              <a:t>https://imagecompressor.com/</a:t>
            </a:r>
            <a:endParaRPr lang="en-IN" dirty="0"/>
          </a:p>
          <a:p>
            <a:r>
              <a:rPr lang="en-IN" dirty="0">
                <a:hlinkClick r:id="rId4"/>
              </a:rPr>
              <a:t>https://www.iloveimg.com/compress-image</a:t>
            </a:r>
            <a:endParaRPr lang="en-IN" dirty="0"/>
          </a:p>
          <a:p>
            <a:r>
              <a:rPr lang="en-IN" dirty="0">
                <a:hlinkClick r:id="rId5"/>
              </a:rPr>
              <a:t>https://imageresizer.com/image-compressor</a:t>
            </a:r>
            <a:endParaRPr lang="en-IN" dirty="0"/>
          </a:p>
          <a:p>
            <a:r>
              <a:rPr lang="en-IN" dirty="0">
                <a:hlinkClick r:id="rId6"/>
              </a:rPr>
              <a:t>https://compressnow.com/</a:t>
            </a:r>
            <a:endParaRPr lang="en-IN" dirty="0"/>
          </a:p>
          <a:p>
            <a:r>
              <a:rPr lang="en-IN" dirty="0">
                <a:hlinkClick r:id="rId7"/>
              </a:rPr>
              <a:t>https://shortpixel.com/online-image-compression</a:t>
            </a:r>
            <a:endParaRPr lang="en-IN" dirty="0"/>
          </a:p>
          <a:p>
            <a:r>
              <a:rPr lang="en-IN" dirty="0">
                <a:hlinkClick r:id="rId8"/>
              </a:rPr>
              <a:t>https://www.img2go.com/compress-image</a:t>
            </a:r>
            <a:endParaRPr lang="en-IN" dirty="0"/>
          </a:p>
          <a:p>
            <a:r>
              <a:rPr lang="en-IN" dirty="0">
                <a:hlinkClick r:id="rId9"/>
              </a:rPr>
              <a:t>https://compressjpeg.com/</a:t>
            </a:r>
            <a:endParaRPr lang="en-IN" dirty="0"/>
          </a:p>
          <a:p>
            <a:endParaRPr lang="en-IN" dirty="0"/>
          </a:p>
          <a:p>
            <a:endParaRPr lang="en-IN" dirty="0"/>
          </a:p>
        </p:txBody>
      </p:sp>
    </p:spTree>
    <p:extLst>
      <p:ext uri="{BB962C8B-B14F-4D97-AF65-F5344CB8AC3E}">
        <p14:creationId xmlns:p14="http://schemas.microsoft.com/office/powerpoint/2010/main" val="5579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6100-AB93-1415-0645-887967B0107E}"/>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Summary</a:t>
            </a:r>
            <a:endParaRPr lang="en-IN" dirty="0"/>
          </a:p>
        </p:txBody>
      </p:sp>
      <p:sp>
        <p:nvSpPr>
          <p:cNvPr id="3" name="Content Placeholder 2">
            <a:extLst>
              <a:ext uri="{FF2B5EF4-FFF2-40B4-BE49-F238E27FC236}">
                <a16:creationId xmlns:a16="http://schemas.microsoft.com/office/drawing/2014/main" id="{F9B5630E-1AE2-C1B5-4B68-51E60F44C0AC}"/>
              </a:ext>
            </a:extLst>
          </p:cNvPr>
          <p:cNvSpPr>
            <a:spLocks noGrp="1"/>
          </p:cNvSpPr>
          <p:nvPr>
            <p:ph idx="1"/>
          </p:nvPr>
        </p:nvSpPr>
        <p:spPr/>
        <p:txBody>
          <a:bodyPr>
            <a:normAutofit lnSpcReduction="10000"/>
          </a:bodyPr>
          <a:lstStyle/>
          <a:p>
            <a:pPr marL="0" indent="0" algn="just">
              <a:buNone/>
            </a:pPr>
            <a:r>
              <a:rPr lang="en-US" sz="2800" b="0" i="0" u="none" strike="noStrike" baseline="0" dirty="0">
                <a:solidFill>
                  <a:srgbClr val="262626"/>
                </a:solidFill>
                <a:latin typeface="NewBaskerville-Roman"/>
              </a:rPr>
              <a:t>You then set to work by improving a client’s website through </a:t>
            </a:r>
            <a:r>
              <a:rPr lang="en-IN" sz="2800" b="0" i="0" u="none" strike="noStrike" baseline="0" dirty="0">
                <a:solidFill>
                  <a:srgbClr val="262626"/>
                </a:solidFill>
                <a:latin typeface="NewBaskerville-Roman"/>
              </a:rPr>
              <a:t>the following techniques:</a:t>
            </a:r>
          </a:p>
          <a:p>
            <a:pPr algn="just"/>
            <a:r>
              <a:rPr lang="en-US" sz="2800" b="0" i="0" u="none" strike="noStrike" baseline="0" dirty="0">
                <a:solidFill>
                  <a:srgbClr val="262626"/>
                </a:solidFill>
                <a:latin typeface="NewBaskerville-Roman"/>
              </a:rPr>
              <a:t>Analyzing the weight of a page by using the Developer Tools in Google Chrome</a:t>
            </a:r>
          </a:p>
          <a:p>
            <a:pPr algn="just"/>
            <a:r>
              <a:rPr lang="en-US" sz="2800" b="0" i="0" u="none" strike="noStrike" baseline="0" dirty="0">
                <a:solidFill>
                  <a:srgbClr val="262626"/>
                </a:solidFill>
                <a:latin typeface="NewBaskerville-Roman"/>
              </a:rPr>
              <a:t>Reducing the size of text-based assets by a process called minification, which strips unnecessary whitespace from assets without affecting their function</a:t>
            </a:r>
          </a:p>
          <a:p>
            <a:pPr algn="just"/>
            <a:r>
              <a:rPr lang="en-US" sz="2800" b="0" i="0" u="none" strike="noStrike" baseline="0" dirty="0">
                <a:solidFill>
                  <a:srgbClr val="262626"/>
                </a:solidFill>
                <a:latin typeface="NewBaskerville-Roman"/>
              </a:rPr>
              <a:t>Further reducing the size of these text assets through server compression</a:t>
            </a:r>
          </a:p>
          <a:p>
            <a:pPr algn="just"/>
            <a:r>
              <a:rPr lang="en-US" sz="2800" b="0" i="0" u="none" strike="noStrike" baseline="0" dirty="0">
                <a:solidFill>
                  <a:srgbClr val="262626"/>
                </a:solidFill>
                <a:latin typeface="NewBaskerville-Roman"/>
              </a:rPr>
              <a:t>Measuring the effectiveness of optimizing images</a:t>
            </a:r>
            <a:endParaRPr lang="en-IN" dirty="0"/>
          </a:p>
        </p:txBody>
      </p:sp>
    </p:spTree>
    <p:extLst>
      <p:ext uri="{BB962C8B-B14F-4D97-AF65-F5344CB8AC3E}">
        <p14:creationId xmlns:p14="http://schemas.microsoft.com/office/powerpoint/2010/main" val="4151326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2EC2-3445-D5A3-DA8B-38664F14B02F}"/>
              </a:ext>
            </a:extLst>
          </p:cNvPr>
          <p:cNvSpPr>
            <a:spLocks noGrp="1"/>
          </p:cNvSpPr>
          <p:nvPr>
            <p:ph type="title"/>
          </p:nvPr>
        </p:nvSpPr>
        <p:spPr/>
        <p:txBody>
          <a:bodyPr/>
          <a:lstStyle/>
          <a:p>
            <a:pPr algn="ctr"/>
            <a:r>
              <a:rPr lang="en-IN" sz="4400" b="1" i="1" u="none" strike="noStrike" baseline="0" dirty="0">
                <a:solidFill>
                  <a:srgbClr val="476B86"/>
                </a:solidFill>
                <a:latin typeface="NewBaskerville-Italic"/>
              </a:rPr>
              <a:t>Using assessment tools</a:t>
            </a:r>
            <a:endParaRPr lang="en-IN" b="1" dirty="0"/>
          </a:p>
        </p:txBody>
      </p:sp>
      <p:sp>
        <p:nvSpPr>
          <p:cNvPr id="3" name="Content Placeholder 2">
            <a:extLst>
              <a:ext uri="{FF2B5EF4-FFF2-40B4-BE49-F238E27FC236}">
                <a16:creationId xmlns:a16="http://schemas.microsoft.com/office/drawing/2014/main" id="{2DDB354C-80A4-399C-25A6-93890030B3BC}"/>
              </a:ext>
            </a:extLst>
          </p:cNvPr>
          <p:cNvSpPr>
            <a:spLocks noGrp="1"/>
          </p:cNvSpPr>
          <p:nvPr>
            <p:ph idx="1"/>
          </p:nvPr>
        </p:nvSpPr>
        <p:spPr/>
        <p:txBody>
          <a:bodyPr>
            <a:normAutofit/>
          </a:bodyPr>
          <a:lstStyle/>
          <a:p>
            <a:r>
              <a:rPr lang="en-US" sz="2800" b="1" i="1" u="none" strike="noStrike" baseline="0" dirty="0">
                <a:solidFill>
                  <a:srgbClr val="476B86"/>
                </a:solidFill>
                <a:latin typeface="FranklinGothic-DemiItal"/>
              </a:rPr>
              <a:t>Evaluating with Google PageSpeed Insights:</a:t>
            </a:r>
          </a:p>
          <a:p>
            <a:pPr marL="0" indent="0" algn="just">
              <a:buNone/>
            </a:pPr>
            <a:r>
              <a:rPr lang="en-US" sz="2800" b="0" i="0" u="none" strike="noStrike" baseline="0" dirty="0">
                <a:solidFill>
                  <a:srgbClr val="262626"/>
                </a:solidFill>
                <a:latin typeface="NewBaskerville-Roman"/>
              </a:rPr>
              <a:t>It won’t surprise you to know that Google cares about web performance. As early as 2010, Google indicated in a blog post that performance is a factor in a site’s ranking in organic search results. If you’re running a content-driven site that gets most of its traffic from search engines, this should give you pause. Fortunately, Google has an assessment tool: PageSpeed Insights.</a:t>
            </a:r>
            <a:endParaRPr lang="en-IN" dirty="0"/>
          </a:p>
        </p:txBody>
      </p:sp>
    </p:spTree>
    <p:extLst>
      <p:ext uri="{BB962C8B-B14F-4D97-AF65-F5344CB8AC3E}">
        <p14:creationId xmlns:p14="http://schemas.microsoft.com/office/powerpoint/2010/main" val="36630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B47B-FB0D-83DB-A4CF-F83D3A803088}"/>
              </a:ext>
            </a:extLst>
          </p:cNvPr>
          <p:cNvSpPr>
            <a:spLocks noGrp="1"/>
          </p:cNvSpPr>
          <p:nvPr>
            <p:ph type="title"/>
          </p:nvPr>
        </p:nvSpPr>
        <p:spPr/>
        <p:txBody>
          <a:bodyPr>
            <a:normAutofit/>
          </a:bodyPr>
          <a:lstStyle/>
          <a:p>
            <a:pPr algn="ctr"/>
            <a:r>
              <a:rPr lang="en-IN" sz="4000" b="1" i="1" u="none" strike="noStrike" baseline="0" dirty="0">
                <a:solidFill>
                  <a:srgbClr val="476B86"/>
                </a:solidFill>
                <a:latin typeface="FranklinGothic-DemiItal"/>
              </a:rPr>
              <a:t>Auditing the client’s website</a:t>
            </a:r>
          </a:p>
        </p:txBody>
      </p:sp>
      <p:sp>
        <p:nvSpPr>
          <p:cNvPr id="3" name="Content Placeholder 2">
            <a:extLst>
              <a:ext uri="{FF2B5EF4-FFF2-40B4-BE49-F238E27FC236}">
                <a16:creationId xmlns:a16="http://schemas.microsoft.com/office/drawing/2014/main" id="{116EC8ED-3624-F527-2DB5-7E145545F419}"/>
              </a:ext>
            </a:extLst>
          </p:cNvPr>
          <p:cNvSpPr>
            <a:spLocks noGrp="1"/>
          </p:cNvSpPr>
          <p:nvPr>
            <p:ph idx="1"/>
          </p:nvPr>
        </p:nvSpPr>
        <p:spPr>
          <a:xfrm>
            <a:off x="838200" y="1690688"/>
            <a:ext cx="10515600" cy="4486275"/>
          </a:xfrm>
        </p:spPr>
        <p:txBody>
          <a:bodyPr>
            <a:normAutofit/>
          </a:bodyPr>
          <a:lstStyle/>
          <a:p>
            <a:pPr algn="just"/>
            <a:r>
              <a:rPr lang="en-US" sz="2800" b="0" i="0" u="none" strike="noStrike" baseline="0" dirty="0">
                <a:solidFill>
                  <a:srgbClr val="262626"/>
                </a:solidFill>
                <a:latin typeface="NewBaskerville-Roman"/>
              </a:rPr>
              <a:t>To optimize a website, you have to be able to identify areas of improvement. </a:t>
            </a:r>
          </a:p>
          <a:p>
            <a:pPr algn="just"/>
            <a:r>
              <a:rPr lang="en-US" sz="2800" b="0" i="0" u="none" strike="noStrike" baseline="0" dirty="0">
                <a:solidFill>
                  <a:srgbClr val="262626"/>
                </a:solidFill>
                <a:latin typeface="NewBaskerville-Roman"/>
              </a:rPr>
              <a:t>This means analyzing the number of requests on a page, the amount of data the page contains, and the amount of time it takes for the page to load. </a:t>
            </a:r>
          </a:p>
          <a:p>
            <a:pPr algn="just"/>
            <a:r>
              <a:rPr lang="en-US" sz="2800" b="0" i="0" u="none" strike="noStrike" baseline="0" dirty="0">
                <a:solidFill>
                  <a:srgbClr val="262626"/>
                </a:solidFill>
                <a:latin typeface="NewBaskerville-Roman"/>
              </a:rPr>
              <a:t>This is where Chrome’s network tools come in handy.</a:t>
            </a:r>
          </a:p>
          <a:p>
            <a:pPr algn="just"/>
            <a:r>
              <a:rPr lang="en-IN" dirty="0">
                <a:solidFill>
                  <a:srgbClr val="262626"/>
                </a:solidFill>
                <a:latin typeface="NewBaskerville-Roman"/>
              </a:rPr>
              <a:t>how to create waterfall </a:t>
            </a:r>
            <a:r>
              <a:rPr lang="en-US" dirty="0">
                <a:solidFill>
                  <a:srgbClr val="262626"/>
                </a:solidFill>
                <a:latin typeface="NewBaskerville-Roman"/>
              </a:rPr>
              <a:t>charts with these tools and how to quantify aspects of your client’s website so that you have a starting point for optimizing.</a:t>
            </a:r>
            <a:endParaRPr lang="en-IN" dirty="0">
              <a:solidFill>
                <a:srgbClr val="262626"/>
              </a:solidFill>
              <a:latin typeface="NewBaskerville-Roman"/>
            </a:endParaRPr>
          </a:p>
        </p:txBody>
      </p:sp>
    </p:spTree>
    <p:extLst>
      <p:ext uri="{BB962C8B-B14F-4D97-AF65-F5344CB8AC3E}">
        <p14:creationId xmlns:p14="http://schemas.microsoft.com/office/powerpoint/2010/main" val="2048438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DCEF-E0A9-06AD-2243-CC1EE3C5D7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49A564-0F23-0506-23D5-98CE766A7517}"/>
              </a:ext>
            </a:extLst>
          </p:cNvPr>
          <p:cNvSpPr>
            <a:spLocks noGrp="1"/>
          </p:cNvSpPr>
          <p:nvPr>
            <p:ph idx="1"/>
          </p:nvPr>
        </p:nvSpPr>
        <p:spPr/>
        <p:txBody>
          <a:bodyPr>
            <a:normAutofit/>
          </a:bodyPr>
          <a:lstStyle/>
          <a:p>
            <a:pPr algn="just"/>
            <a:r>
              <a:rPr lang="en-IN" sz="2800" b="0" i="0" u="none" strike="noStrike" baseline="0" dirty="0">
                <a:solidFill>
                  <a:srgbClr val="262626"/>
                </a:solidFill>
                <a:latin typeface="NewBaskerville-Roman"/>
              </a:rPr>
              <a:t>Google PageSpeed Insights </a:t>
            </a:r>
            <a:r>
              <a:rPr lang="en-US" sz="2800" b="0" i="0" u="none" strike="noStrike" baseline="0" dirty="0">
                <a:solidFill>
                  <a:srgbClr val="262626"/>
                </a:solidFill>
                <a:latin typeface="NewBaskerville-Roman"/>
              </a:rPr>
              <a:t>analyzes a website and gives tips on how to improve its performance and user experience. When PageSpeed Insights renders its analysis, it does so twice: once with a mobile user agent and then with a desktop user agent. It analyzes performance with two criteria in mind: the time it takes for above-the-fold content to load, and the time it takes for the entire page to load.</a:t>
            </a:r>
            <a:endParaRPr lang="en-IN" dirty="0"/>
          </a:p>
        </p:txBody>
      </p:sp>
    </p:spTree>
    <p:extLst>
      <p:ext uri="{BB962C8B-B14F-4D97-AF65-F5344CB8AC3E}">
        <p14:creationId xmlns:p14="http://schemas.microsoft.com/office/powerpoint/2010/main" val="487601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84E6-D6F0-BF0E-F111-66A66708B243}"/>
              </a:ext>
            </a:extLst>
          </p:cNvPr>
          <p:cNvSpPr>
            <a:spLocks noGrp="1"/>
          </p:cNvSpPr>
          <p:nvPr>
            <p:ph type="title"/>
          </p:nvPr>
        </p:nvSpPr>
        <p:spPr>
          <a:xfrm>
            <a:off x="838200" y="134471"/>
            <a:ext cx="10515600" cy="1095935"/>
          </a:xfrm>
        </p:spPr>
        <p:txBody>
          <a:bodyPr/>
          <a:lstStyle/>
          <a:p>
            <a:pPr algn="ctr"/>
            <a:r>
              <a:rPr lang="en-IN" b="1" i="1" dirty="0">
                <a:solidFill>
                  <a:srgbClr val="476B86"/>
                </a:solidFill>
                <a:latin typeface="NewBaskerville-Italic"/>
              </a:rPr>
              <a:t>Performance METRICS</a:t>
            </a:r>
          </a:p>
        </p:txBody>
      </p:sp>
      <p:sp>
        <p:nvSpPr>
          <p:cNvPr id="3" name="Content Placeholder 2">
            <a:extLst>
              <a:ext uri="{FF2B5EF4-FFF2-40B4-BE49-F238E27FC236}">
                <a16:creationId xmlns:a16="http://schemas.microsoft.com/office/drawing/2014/main" id="{CBF6FE91-4CFE-6313-77A1-BD3BFDA1AD89}"/>
              </a:ext>
            </a:extLst>
          </p:cNvPr>
          <p:cNvSpPr>
            <a:spLocks noGrp="1"/>
          </p:cNvSpPr>
          <p:nvPr>
            <p:ph idx="1"/>
          </p:nvPr>
        </p:nvSpPr>
        <p:spPr>
          <a:xfrm>
            <a:off x="838200" y="1230406"/>
            <a:ext cx="10515600" cy="4946557"/>
          </a:xfrm>
        </p:spPr>
        <p:txBody>
          <a:bodyPr>
            <a:normAutofit/>
          </a:bodyPr>
          <a:lstStyle/>
          <a:p>
            <a:r>
              <a:rPr lang="en-IN" b="1" dirty="0">
                <a:solidFill>
                  <a:srgbClr val="262626"/>
                </a:solidFill>
                <a:latin typeface="NewBaskerville-Roman"/>
              </a:rPr>
              <a:t>First Contentful Paint (FCP):</a:t>
            </a:r>
          </a:p>
          <a:p>
            <a:pPr marL="0" indent="0">
              <a:buNone/>
            </a:pPr>
            <a:r>
              <a:rPr lang="en-US" dirty="0">
                <a:solidFill>
                  <a:srgbClr val="262626"/>
                </a:solidFill>
                <a:latin typeface="NewBaskerville-Roman"/>
              </a:rPr>
              <a:t>First Contentful Paint marks the time at which the first text or image is painted.</a:t>
            </a:r>
            <a:r>
              <a:rPr lang="en-IN" dirty="0">
                <a:solidFill>
                  <a:srgbClr val="262626"/>
                </a:solidFill>
                <a:latin typeface="NewBaskerville-Roman"/>
              </a:rPr>
              <a:t> </a:t>
            </a:r>
            <a:r>
              <a:rPr lang="en-US" dirty="0">
                <a:solidFill>
                  <a:srgbClr val="262626"/>
                </a:solidFill>
                <a:latin typeface="NewBaskerville-Roman"/>
              </a:rPr>
              <a:t>FCP measures how long it takes the browser to render the first piece of DOM content after a user navigates to your page. Images, non-white &lt;canvas&gt; elements, and SVGs on your page are considered DOM content; anything inside an iframe isn't included.</a:t>
            </a:r>
            <a:endParaRPr lang="en-IN" dirty="0">
              <a:solidFill>
                <a:srgbClr val="262626"/>
              </a:solidFill>
              <a:latin typeface="NewBaskerville-Roman"/>
            </a:endParaRPr>
          </a:p>
          <a:p>
            <a:pPr marL="0" indent="0">
              <a:buNone/>
            </a:pPr>
            <a:endParaRPr lang="en-IN" b="0" i="0" dirty="0">
              <a:solidFill>
                <a:srgbClr val="212121"/>
              </a:solidFill>
              <a:effectLst/>
              <a:latin typeface="Roboto" panose="02000000000000000000" pitchFamily="2" charset="0"/>
            </a:endParaRPr>
          </a:p>
        </p:txBody>
      </p:sp>
      <p:graphicFrame>
        <p:nvGraphicFramePr>
          <p:cNvPr id="7" name="Table 6">
            <a:extLst>
              <a:ext uri="{FF2B5EF4-FFF2-40B4-BE49-F238E27FC236}">
                <a16:creationId xmlns:a16="http://schemas.microsoft.com/office/drawing/2014/main" id="{6208F0AC-12D8-7FEA-8F75-A8C4F9D3D5E7}"/>
              </a:ext>
            </a:extLst>
          </p:cNvPr>
          <p:cNvGraphicFramePr>
            <a:graphicFrameLocks noGrp="1"/>
          </p:cNvGraphicFramePr>
          <p:nvPr>
            <p:extLst>
              <p:ext uri="{D42A27DB-BD31-4B8C-83A1-F6EECF244321}">
                <p14:modId xmlns:p14="http://schemas.microsoft.com/office/powerpoint/2010/main" val="706085356"/>
              </p:ext>
            </p:extLst>
          </p:nvPr>
        </p:nvGraphicFramePr>
        <p:xfrm>
          <a:off x="1768287" y="4024154"/>
          <a:ext cx="8935572" cy="2072640"/>
        </p:xfrm>
        <a:graphic>
          <a:graphicData uri="http://schemas.openxmlformats.org/drawingml/2006/table">
            <a:tbl>
              <a:tblPr/>
              <a:tblGrid>
                <a:gridCol w="4467786">
                  <a:extLst>
                    <a:ext uri="{9D8B030D-6E8A-4147-A177-3AD203B41FA5}">
                      <a16:colId xmlns:a16="http://schemas.microsoft.com/office/drawing/2014/main" val="2010013410"/>
                    </a:ext>
                  </a:extLst>
                </a:gridCol>
                <a:gridCol w="4467786">
                  <a:extLst>
                    <a:ext uri="{9D8B030D-6E8A-4147-A177-3AD203B41FA5}">
                      <a16:colId xmlns:a16="http://schemas.microsoft.com/office/drawing/2014/main" val="731284702"/>
                    </a:ext>
                  </a:extLst>
                </a:gridCol>
              </a:tblGrid>
              <a:tr h="261257">
                <a:tc>
                  <a:txBody>
                    <a:bodyPr/>
                    <a:lstStyle/>
                    <a:p>
                      <a:pPr algn="l" fontAlgn="ctr"/>
                      <a:r>
                        <a:rPr lang="en-IN" sz="2800" dirty="0">
                          <a:effectLst/>
                        </a:rPr>
                        <a:t>FCP time (in seconds)</a:t>
                      </a:r>
                    </a:p>
                  </a:txBody>
                  <a:tcPr anchor="ctr">
                    <a:lnL>
                      <a:noFill/>
                    </a:lnL>
                    <a:lnR>
                      <a:noFill/>
                    </a:lnR>
                    <a:lnT>
                      <a:noFill/>
                    </a:lnT>
                    <a:lnB>
                      <a:noFill/>
                    </a:lnB>
                    <a:solidFill>
                      <a:srgbClr val="FFFFFF"/>
                    </a:solidFill>
                  </a:tcPr>
                </a:tc>
                <a:tc>
                  <a:txBody>
                    <a:bodyPr/>
                    <a:lstStyle/>
                    <a:p>
                      <a:pPr algn="l" fontAlgn="ctr"/>
                      <a:r>
                        <a:rPr lang="en-IN" sz="280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1928581426"/>
                  </a:ext>
                </a:extLst>
              </a:tr>
              <a:tr h="0">
                <a:tc>
                  <a:txBody>
                    <a:bodyPr/>
                    <a:lstStyle/>
                    <a:p>
                      <a:pPr algn="l" fontAlgn="t"/>
                      <a:r>
                        <a:rPr lang="en-IN" sz="2800">
                          <a:effectLst/>
                        </a:rPr>
                        <a:t>0–1.8</a:t>
                      </a:r>
                    </a:p>
                  </a:txBody>
                  <a:tcPr>
                    <a:lnL>
                      <a:noFill/>
                    </a:lnL>
                    <a:lnR>
                      <a:noFill/>
                    </a:lnR>
                    <a:lnT>
                      <a:noFill/>
                    </a:lnT>
                    <a:lnB>
                      <a:noFill/>
                    </a:lnB>
                    <a:solidFill>
                      <a:srgbClr val="FFFFFF"/>
                    </a:solidFill>
                  </a:tcPr>
                </a:tc>
                <a:tc>
                  <a:txBody>
                    <a:bodyPr/>
                    <a:lstStyle/>
                    <a:p>
                      <a:pPr algn="l" fontAlgn="t"/>
                      <a:r>
                        <a:rPr lang="en-IN" sz="2800" dirty="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1771804275"/>
                  </a:ext>
                </a:extLst>
              </a:tr>
              <a:tr h="0">
                <a:tc>
                  <a:txBody>
                    <a:bodyPr/>
                    <a:lstStyle/>
                    <a:p>
                      <a:pPr algn="l" fontAlgn="t"/>
                      <a:r>
                        <a:rPr lang="en-IN" sz="2800">
                          <a:effectLst/>
                        </a:rPr>
                        <a:t>1.8–3</a:t>
                      </a:r>
                    </a:p>
                  </a:txBody>
                  <a:tcPr>
                    <a:lnL>
                      <a:noFill/>
                    </a:lnL>
                    <a:lnR>
                      <a:noFill/>
                    </a:lnR>
                    <a:lnT>
                      <a:noFill/>
                    </a:lnT>
                    <a:lnB>
                      <a:noFill/>
                    </a:lnB>
                    <a:solidFill>
                      <a:srgbClr val="FFFFFF"/>
                    </a:solidFill>
                  </a:tcPr>
                </a:tc>
                <a:tc>
                  <a:txBody>
                    <a:bodyPr/>
                    <a:lstStyle/>
                    <a:p>
                      <a:pPr algn="l" fontAlgn="t"/>
                      <a:r>
                        <a:rPr lang="en-IN" sz="280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1246448547"/>
                  </a:ext>
                </a:extLst>
              </a:tr>
              <a:tr h="0">
                <a:tc>
                  <a:txBody>
                    <a:bodyPr/>
                    <a:lstStyle/>
                    <a:p>
                      <a:pPr algn="l" fontAlgn="t"/>
                      <a:r>
                        <a:rPr lang="en-IN" sz="2800">
                          <a:effectLst/>
                        </a:rPr>
                        <a:t>Over 3</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1335907460"/>
                  </a:ext>
                </a:extLst>
              </a:tr>
            </a:tbl>
          </a:graphicData>
        </a:graphic>
      </p:graphicFrame>
    </p:spTree>
    <p:extLst>
      <p:ext uri="{BB962C8B-B14F-4D97-AF65-F5344CB8AC3E}">
        <p14:creationId xmlns:p14="http://schemas.microsoft.com/office/powerpoint/2010/main" val="2868463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F60DB-A580-9567-62F5-ADF1A4AB0131}"/>
              </a:ext>
            </a:extLst>
          </p:cNvPr>
          <p:cNvSpPr>
            <a:spLocks noGrp="1"/>
          </p:cNvSpPr>
          <p:nvPr>
            <p:ph idx="1"/>
          </p:nvPr>
        </p:nvSpPr>
        <p:spPr>
          <a:xfrm>
            <a:off x="838200" y="759759"/>
            <a:ext cx="10515600" cy="5417204"/>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b="1" dirty="0">
                <a:solidFill>
                  <a:srgbClr val="262626"/>
                </a:solidFill>
                <a:latin typeface="NewBaskerville-Roman"/>
              </a:rPr>
              <a:t>Largest Contentful Paint (LCP):</a:t>
            </a:r>
          </a:p>
          <a:p>
            <a:pPr marL="0" indent="0">
              <a:buNone/>
            </a:pPr>
            <a:r>
              <a:rPr lang="en-US" dirty="0">
                <a:solidFill>
                  <a:srgbClr val="262626"/>
                </a:solidFill>
                <a:latin typeface="NewBaskerville-Roman"/>
              </a:rPr>
              <a:t>Largest Contentful Paint marks the time at which the largest text or image is painted. </a:t>
            </a:r>
            <a:r>
              <a:rPr lang="en-US" b="0" i="0" dirty="0">
                <a:solidFill>
                  <a:srgbClr val="1E1E21"/>
                </a:solidFill>
                <a:effectLst/>
                <a:latin typeface="Google Sans"/>
              </a:rPr>
              <a:t>LCP measures when the largest content element in the viewport is rendered to the screen. This approximates when the main content of the page is visible to users. </a:t>
            </a:r>
          </a:p>
          <a:p>
            <a:pPr marL="0" indent="0">
              <a:buNone/>
            </a:pPr>
            <a:endParaRPr lang="en-IN" dirty="0">
              <a:solidFill>
                <a:srgbClr val="262626"/>
              </a:solidFill>
              <a:latin typeface="NewBaskerville-Roman"/>
            </a:endParaRPr>
          </a:p>
        </p:txBody>
      </p:sp>
      <p:graphicFrame>
        <p:nvGraphicFramePr>
          <p:cNvPr id="4" name="Table 3">
            <a:extLst>
              <a:ext uri="{FF2B5EF4-FFF2-40B4-BE49-F238E27FC236}">
                <a16:creationId xmlns:a16="http://schemas.microsoft.com/office/drawing/2014/main" id="{B2F99DF0-0CF5-B059-CC98-7F1396209BFA}"/>
              </a:ext>
            </a:extLst>
          </p:cNvPr>
          <p:cNvGraphicFramePr>
            <a:graphicFrameLocks noGrp="1"/>
          </p:cNvGraphicFramePr>
          <p:nvPr>
            <p:extLst>
              <p:ext uri="{D42A27DB-BD31-4B8C-83A1-F6EECF244321}">
                <p14:modId xmlns:p14="http://schemas.microsoft.com/office/powerpoint/2010/main" val="4282538901"/>
              </p:ext>
            </p:extLst>
          </p:nvPr>
        </p:nvGraphicFramePr>
        <p:xfrm>
          <a:off x="1546412" y="3318584"/>
          <a:ext cx="9338982" cy="2314994"/>
        </p:xfrm>
        <a:graphic>
          <a:graphicData uri="http://schemas.openxmlformats.org/drawingml/2006/table">
            <a:tbl>
              <a:tblPr/>
              <a:tblGrid>
                <a:gridCol w="4669491">
                  <a:extLst>
                    <a:ext uri="{9D8B030D-6E8A-4147-A177-3AD203B41FA5}">
                      <a16:colId xmlns:a16="http://schemas.microsoft.com/office/drawing/2014/main" val="1910056059"/>
                    </a:ext>
                  </a:extLst>
                </a:gridCol>
                <a:gridCol w="4669491">
                  <a:extLst>
                    <a:ext uri="{9D8B030D-6E8A-4147-A177-3AD203B41FA5}">
                      <a16:colId xmlns:a16="http://schemas.microsoft.com/office/drawing/2014/main" val="2215801565"/>
                    </a:ext>
                  </a:extLst>
                </a:gridCol>
              </a:tblGrid>
              <a:tr h="760514">
                <a:tc>
                  <a:txBody>
                    <a:bodyPr/>
                    <a:lstStyle/>
                    <a:p>
                      <a:pPr algn="l" fontAlgn="ctr"/>
                      <a:r>
                        <a:rPr lang="en-IN" sz="2800" dirty="0">
                          <a:effectLst/>
                        </a:rPr>
                        <a:t>LCP time (in seconds)</a:t>
                      </a:r>
                    </a:p>
                  </a:txBody>
                  <a:tcPr anchor="ctr">
                    <a:lnL>
                      <a:noFill/>
                    </a:lnL>
                    <a:lnR>
                      <a:noFill/>
                    </a:lnR>
                    <a:lnT>
                      <a:noFill/>
                    </a:lnT>
                    <a:lnB>
                      <a:noFill/>
                    </a:lnB>
                    <a:solidFill>
                      <a:srgbClr val="FFFFFF"/>
                    </a:solidFill>
                  </a:tcPr>
                </a:tc>
                <a:tc>
                  <a:txBody>
                    <a:bodyPr/>
                    <a:lstStyle/>
                    <a:p>
                      <a:pPr algn="l" fontAlgn="ctr"/>
                      <a:r>
                        <a:rPr lang="en-IN" sz="2800" dirty="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1352847684"/>
                  </a:ext>
                </a:extLst>
              </a:tr>
              <a:tr h="417056">
                <a:tc>
                  <a:txBody>
                    <a:bodyPr/>
                    <a:lstStyle/>
                    <a:p>
                      <a:pPr algn="l" fontAlgn="t"/>
                      <a:r>
                        <a:rPr lang="en-IN" sz="2800" dirty="0">
                          <a:effectLst/>
                        </a:rPr>
                        <a:t>0-2.5</a:t>
                      </a:r>
                    </a:p>
                  </a:txBody>
                  <a:tcPr>
                    <a:lnL>
                      <a:noFill/>
                    </a:lnL>
                    <a:lnR>
                      <a:noFill/>
                    </a:lnR>
                    <a:lnT>
                      <a:noFill/>
                    </a:lnT>
                    <a:lnB>
                      <a:noFill/>
                    </a:lnB>
                    <a:solidFill>
                      <a:srgbClr val="FFFFFF"/>
                    </a:solidFill>
                  </a:tcPr>
                </a:tc>
                <a:tc>
                  <a:txBody>
                    <a:bodyPr/>
                    <a:lstStyle/>
                    <a:p>
                      <a:pPr algn="l" fontAlgn="t"/>
                      <a:r>
                        <a:rPr lang="en-IN" sz="280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2116495239"/>
                  </a:ext>
                </a:extLst>
              </a:tr>
              <a:tr h="417056">
                <a:tc>
                  <a:txBody>
                    <a:bodyPr/>
                    <a:lstStyle/>
                    <a:p>
                      <a:pPr algn="l" fontAlgn="t"/>
                      <a:r>
                        <a:rPr lang="en-IN" sz="2800" dirty="0">
                          <a:effectLst/>
                        </a:rPr>
                        <a:t>2.5-4</a:t>
                      </a:r>
                    </a:p>
                  </a:txBody>
                  <a:tcPr>
                    <a:lnL>
                      <a:noFill/>
                    </a:lnL>
                    <a:lnR>
                      <a:noFill/>
                    </a:lnR>
                    <a:lnT>
                      <a:noFill/>
                    </a:lnT>
                    <a:lnB>
                      <a:noFill/>
                    </a:lnB>
                    <a:solidFill>
                      <a:srgbClr val="FFFFFF"/>
                    </a:solidFill>
                  </a:tcPr>
                </a:tc>
                <a:tc>
                  <a:txBody>
                    <a:bodyPr/>
                    <a:lstStyle/>
                    <a:p>
                      <a:pPr algn="l" fontAlgn="t"/>
                      <a:r>
                        <a:rPr lang="en-IN" sz="280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3371378808"/>
                  </a:ext>
                </a:extLst>
              </a:tr>
              <a:tr h="417056">
                <a:tc>
                  <a:txBody>
                    <a:bodyPr/>
                    <a:lstStyle/>
                    <a:p>
                      <a:pPr algn="l" fontAlgn="t"/>
                      <a:r>
                        <a:rPr lang="en-IN" sz="2800" dirty="0">
                          <a:effectLst/>
                        </a:rPr>
                        <a:t>Over 4</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167331717"/>
                  </a:ext>
                </a:extLst>
              </a:tr>
            </a:tbl>
          </a:graphicData>
        </a:graphic>
      </p:graphicFrame>
    </p:spTree>
    <p:extLst>
      <p:ext uri="{BB962C8B-B14F-4D97-AF65-F5344CB8AC3E}">
        <p14:creationId xmlns:p14="http://schemas.microsoft.com/office/powerpoint/2010/main" val="1195007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D139A-82F2-2A6A-0F8F-0F0D30BE61FB}"/>
              </a:ext>
            </a:extLst>
          </p:cNvPr>
          <p:cNvSpPr>
            <a:spLocks noGrp="1"/>
          </p:cNvSpPr>
          <p:nvPr>
            <p:ph idx="1"/>
          </p:nvPr>
        </p:nvSpPr>
        <p:spPr>
          <a:xfrm>
            <a:off x="838200" y="921124"/>
            <a:ext cx="10515600" cy="5255839"/>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b="1" dirty="0">
                <a:solidFill>
                  <a:srgbClr val="262626"/>
                </a:solidFill>
                <a:latin typeface="NewBaskerville-Roman"/>
              </a:rPr>
              <a:t>Total Blocking Time (TBT):</a:t>
            </a:r>
          </a:p>
          <a:p>
            <a:pPr marL="0" marR="0" lvl="0" indent="0" algn="just" defTabSz="914400" rtl="0" eaLnBrk="1" fontAlgn="auto" latinLnBrk="0" hangingPunct="1">
              <a:lnSpc>
                <a:spcPct val="90000"/>
              </a:lnSpc>
              <a:spcBef>
                <a:spcPts val="1000"/>
              </a:spcBef>
              <a:spcAft>
                <a:spcPts val="0"/>
              </a:spcAft>
              <a:buClrTx/>
              <a:buSzTx/>
              <a:buNone/>
              <a:tabLst/>
              <a:defRPr/>
            </a:pPr>
            <a:r>
              <a:rPr lang="en-US" dirty="0">
                <a:solidFill>
                  <a:srgbClr val="262626"/>
                </a:solidFill>
                <a:latin typeface="NewBaskerville-Roman"/>
              </a:rPr>
              <a:t>Sum of all time periods between FCP and Time to Interactive, when task length exceeded 50ms, expressed in milliseconds. TBT measures the total amount of time that a page is blocked from responding to user input, such as mouse clicks, screen taps, or keyboard presses. </a:t>
            </a:r>
            <a:endParaRPr kumimoji="0" lang="en-IN" sz="2600" b="0" i="0" u="none" strike="noStrike" kern="1200" cap="none" spc="0" normalizeH="0" baseline="0" noProof="0" dirty="0">
              <a:ln>
                <a:noFill/>
              </a:ln>
              <a:solidFill>
                <a:srgbClr val="262626"/>
              </a:solidFill>
              <a:effectLst/>
              <a:uLnTx/>
              <a:uFillTx/>
              <a:latin typeface="NewBaskerville-Roman"/>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600" b="0" i="0" u="none" strike="noStrike" kern="1200" cap="none" spc="0" normalizeH="0" baseline="0" noProof="0" dirty="0">
              <a:ln>
                <a:noFill/>
              </a:ln>
              <a:solidFill>
                <a:srgbClr val="262626"/>
              </a:solidFill>
              <a:effectLst/>
              <a:uLnTx/>
              <a:uFillTx/>
              <a:latin typeface="NewBaskerville-Roman"/>
              <a:ea typeface="+mn-ea"/>
              <a:cs typeface="+mn-cs"/>
            </a:endParaRPr>
          </a:p>
          <a:p>
            <a:endParaRPr lang="en-IN" dirty="0"/>
          </a:p>
        </p:txBody>
      </p:sp>
      <p:graphicFrame>
        <p:nvGraphicFramePr>
          <p:cNvPr id="4" name="Table 3">
            <a:extLst>
              <a:ext uri="{FF2B5EF4-FFF2-40B4-BE49-F238E27FC236}">
                <a16:creationId xmlns:a16="http://schemas.microsoft.com/office/drawing/2014/main" id="{92121A43-972E-813C-FFF3-6B138834E97B}"/>
              </a:ext>
            </a:extLst>
          </p:cNvPr>
          <p:cNvGraphicFramePr>
            <a:graphicFrameLocks noGrp="1"/>
          </p:cNvGraphicFramePr>
          <p:nvPr>
            <p:extLst>
              <p:ext uri="{D42A27DB-BD31-4B8C-83A1-F6EECF244321}">
                <p14:modId xmlns:p14="http://schemas.microsoft.com/office/powerpoint/2010/main" val="3487370956"/>
              </p:ext>
            </p:extLst>
          </p:nvPr>
        </p:nvGraphicFramePr>
        <p:xfrm>
          <a:off x="1949823" y="3244224"/>
          <a:ext cx="8606118" cy="2515880"/>
        </p:xfrm>
        <a:graphic>
          <a:graphicData uri="http://schemas.openxmlformats.org/drawingml/2006/table">
            <a:tbl>
              <a:tblPr/>
              <a:tblGrid>
                <a:gridCol w="4303059">
                  <a:extLst>
                    <a:ext uri="{9D8B030D-6E8A-4147-A177-3AD203B41FA5}">
                      <a16:colId xmlns:a16="http://schemas.microsoft.com/office/drawing/2014/main" val="560524210"/>
                    </a:ext>
                  </a:extLst>
                </a:gridCol>
                <a:gridCol w="4303059">
                  <a:extLst>
                    <a:ext uri="{9D8B030D-6E8A-4147-A177-3AD203B41FA5}">
                      <a16:colId xmlns:a16="http://schemas.microsoft.com/office/drawing/2014/main" val="501918045"/>
                    </a:ext>
                  </a:extLst>
                </a:gridCol>
              </a:tblGrid>
              <a:tr h="926903">
                <a:tc>
                  <a:txBody>
                    <a:bodyPr/>
                    <a:lstStyle/>
                    <a:p>
                      <a:pPr algn="l" fontAlgn="ctr"/>
                      <a:r>
                        <a:rPr lang="en-IN" sz="2800" dirty="0">
                          <a:effectLst/>
                        </a:rPr>
                        <a:t>TBT time (in milliseconds)</a:t>
                      </a:r>
                    </a:p>
                  </a:txBody>
                  <a:tcPr anchor="ctr">
                    <a:lnL>
                      <a:noFill/>
                    </a:lnL>
                    <a:lnR>
                      <a:noFill/>
                    </a:lnR>
                    <a:lnT>
                      <a:noFill/>
                    </a:lnT>
                    <a:lnB>
                      <a:noFill/>
                    </a:lnB>
                    <a:solidFill>
                      <a:srgbClr val="FFFFFF"/>
                    </a:solidFill>
                  </a:tcPr>
                </a:tc>
                <a:tc>
                  <a:txBody>
                    <a:bodyPr/>
                    <a:lstStyle/>
                    <a:p>
                      <a:pPr algn="l" fontAlgn="ctr"/>
                      <a:r>
                        <a:rPr lang="en-IN" sz="280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1092171352"/>
                  </a:ext>
                </a:extLst>
              </a:tr>
              <a:tr h="529659">
                <a:tc>
                  <a:txBody>
                    <a:bodyPr/>
                    <a:lstStyle/>
                    <a:p>
                      <a:pPr algn="l" fontAlgn="t"/>
                      <a:r>
                        <a:rPr lang="en-IN" sz="2800" dirty="0">
                          <a:effectLst/>
                        </a:rPr>
                        <a:t>0–200</a:t>
                      </a:r>
                    </a:p>
                  </a:txBody>
                  <a:tcPr>
                    <a:lnL>
                      <a:noFill/>
                    </a:lnL>
                    <a:lnR>
                      <a:noFill/>
                    </a:lnR>
                    <a:lnT>
                      <a:noFill/>
                    </a:lnT>
                    <a:lnB>
                      <a:noFill/>
                    </a:lnB>
                    <a:solidFill>
                      <a:srgbClr val="FFFFFF"/>
                    </a:solidFill>
                  </a:tcPr>
                </a:tc>
                <a:tc>
                  <a:txBody>
                    <a:bodyPr/>
                    <a:lstStyle/>
                    <a:p>
                      <a:pPr algn="l" fontAlgn="t"/>
                      <a:r>
                        <a:rPr lang="en-IN" sz="2800" dirty="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3000126602"/>
                  </a:ext>
                </a:extLst>
              </a:tr>
              <a:tr h="529659">
                <a:tc>
                  <a:txBody>
                    <a:bodyPr/>
                    <a:lstStyle/>
                    <a:p>
                      <a:pPr algn="l" fontAlgn="t"/>
                      <a:r>
                        <a:rPr lang="en-IN" sz="2800">
                          <a:effectLst/>
                        </a:rPr>
                        <a:t>200-600</a:t>
                      </a:r>
                    </a:p>
                  </a:txBody>
                  <a:tcPr>
                    <a:lnL>
                      <a:noFill/>
                    </a:lnL>
                    <a:lnR>
                      <a:noFill/>
                    </a:lnR>
                    <a:lnT>
                      <a:noFill/>
                    </a:lnT>
                    <a:lnB>
                      <a:noFill/>
                    </a:lnB>
                    <a:solidFill>
                      <a:srgbClr val="FFFFFF"/>
                    </a:solidFill>
                  </a:tcPr>
                </a:tc>
                <a:tc>
                  <a:txBody>
                    <a:bodyPr/>
                    <a:lstStyle/>
                    <a:p>
                      <a:pPr algn="l" fontAlgn="t"/>
                      <a:r>
                        <a:rPr lang="en-IN" sz="2800" dirty="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4098109516"/>
                  </a:ext>
                </a:extLst>
              </a:tr>
              <a:tr h="529659">
                <a:tc>
                  <a:txBody>
                    <a:bodyPr/>
                    <a:lstStyle/>
                    <a:p>
                      <a:pPr algn="l" fontAlgn="t"/>
                      <a:r>
                        <a:rPr lang="en-IN" sz="2800">
                          <a:effectLst/>
                        </a:rPr>
                        <a:t>Over 600</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2365247557"/>
                  </a:ext>
                </a:extLst>
              </a:tr>
            </a:tbl>
          </a:graphicData>
        </a:graphic>
      </p:graphicFrame>
    </p:spTree>
    <p:extLst>
      <p:ext uri="{BB962C8B-B14F-4D97-AF65-F5344CB8AC3E}">
        <p14:creationId xmlns:p14="http://schemas.microsoft.com/office/powerpoint/2010/main" val="3451832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A4F6D-B4A2-C69D-79D2-D0F6BCC05D4D}"/>
              </a:ext>
            </a:extLst>
          </p:cNvPr>
          <p:cNvSpPr>
            <a:spLocks noGrp="1"/>
          </p:cNvSpPr>
          <p:nvPr>
            <p:ph idx="1"/>
          </p:nvPr>
        </p:nvSpPr>
        <p:spPr>
          <a:xfrm>
            <a:off x="838200" y="739588"/>
            <a:ext cx="10515600" cy="54373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600" b="1" i="0" u="none" strike="noStrike" kern="1200" cap="none" spc="0" normalizeH="0" baseline="0" noProof="0" dirty="0">
                <a:ln>
                  <a:noFill/>
                </a:ln>
                <a:solidFill>
                  <a:srgbClr val="262626"/>
                </a:solidFill>
                <a:effectLst/>
                <a:uLnTx/>
                <a:uFillTx/>
                <a:latin typeface="NewBaskerville-Roman"/>
                <a:ea typeface="+mn-ea"/>
                <a:cs typeface="+mn-cs"/>
              </a:rPr>
              <a:t>Cumulative Layout Shift (CLS):</a:t>
            </a:r>
          </a:p>
          <a:p>
            <a:pPr marL="0" marR="0" lvl="0" indent="0" algn="just" defTabSz="914400" rtl="0" eaLnBrk="1" fontAlgn="auto" latinLnBrk="0" hangingPunct="1">
              <a:lnSpc>
                <a:spcPct val="90000"/>
              </a:lnSpc>
              <a:spcBef>
                <a:spcPts val="1000"/>
              </a:spcBef>
              <a:spcAft>
                <a:spcPts val="0"/>
              </a:spcAft>
              <a:buClrTx/>
              <a:buSzTx/>
              <a:buNone/>
              <a:tabLst/>
              <a:defRPr/>
            </a:pPr>
            <a:r>
              <a:rPr lang="en-US" dirty="0">
                <a:solidFill>
                  <a:srgbClr val="262626"/>
                </a:solidFill>
                <a:latin typeface="NewBaskerville-Roman"/>
              </a:rPr>
              <a:t>Cumulative Layout Shift measures the movement of visible elements within the viewport.</a:t>
            </a:r>
            <a:r>
              <a:rPr lang="en-US" b="0" i="0" dirty="0">
                <a:solidFill>
                  <a:srgbClr val="202124"/>
                </a:solidFill>
                <a:effectLst/>
                <a:latin typeface="Roboto" panose="02000000000000000000" pitchFamily="2" charset="0"/>
              </a:rPr>
              <a:t> </a:t>
            </a:r>
            <a:r>
              <a:rPr lang="en-US" dirty="0">
                <a:solidFill>
                  <a:srgbClr val="262626"/>
                </a:solidFill>
                <a:latin typeface="NewBaskerville-Roman"/>
              </a:rPr>
              <a:t>To provide a good user experience, sites should strive to have a CLS score of 0.1 or less. To ensure you're hitting this target for most of your users, a good threshold to measure is the 75th percentile of page loads, segmented across mobile and desktop devices.</a:t>
            </a:r>
          </a:p>
          <a:p>
            <a:pPr marL="0" marR="0" lvl="0" indent="0" algn="just" defTabSz="914400" rtl="0" eaLnBrk="1" fontAlgn="auto" latinLnBrk="0" hangingPunct="1">
              <a:lnSpc>
                <a:spcPct val="90000"/>
              </a:lnSpc>
              <a:spcBef>
                <a:spcPts val="1000"/>
              </a:spcBef>
              <a:spcAft>
                <a:spcPts val="0"/>
              </a:spcAft>
              <a:buClrTx/>
              <a:buSzTx/>
              <a:buNone/>
              <a:tabLst/>
              <a:defRPr/>
            </a:pPr>
            <a:endParaRPr lang="en-IN" dirty="0">
              <a:solidFill>
                <a:srgbClr val="262626"/>
              </a:solidFill>
              <a:latin typeface="NewBaskerville-Roman"/>
            </a:endParaRPr>
          </a:p>
          <a:p>
            <a:endParaRPr lang="en-IN" dirty="0"/>
          </a:p>
        </p:txBody>
      </p:sp>
      <p:sp>
        <p:nvSpPr>
          <p:cNvPr id="4" name="AutoShape 2" descr="Good CLS values are 0.1 or less, poor values are greater than 0.25, and anything in between needs improvement">
            <a:extLst>
              <a:ext uri="{FF2B5EF4-FFF2-40B4-BE49-F238E27FC236}">
                <a16:creationId xmlns:a16="http://schemas.microsoft.com/office/drawing/2014/main" id="{DE33F72D-377A-1AEB-48D3-C03474F481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7D91762-1154-147F-DB01-0786F1DF1778}"/>
              </a:ext>
            </a:extLst>
          </p:cNvPr>
          <p:cNvPicPr>
            <a:picLocks noChangeAspect="1"/>
          </p:cNvPicPr>
          <p:nvPr/>
        </p:nvPicPr>
        <p:blipFill>
          <a:blip r:embed="rId2"/>
          <a:stretch>
            <a:fillRect/>
          </a:stretch>
        </p:blipFill>
        <p:spPr>
          <a:xfrm>
            <a:off x="2178424" y="3429000"/>
            <a:ext cx="6763870" cy="2306171"/>
          </a:xfrm>
          <a:prstGeom prst="rect">
            <a:avLst/>
          </a:prstGeom>
        </p:spPr>
      </p:pic>
    </p:spTree>
    <p:extLst>
      <p:ext uri="{BB962C8B-B14F-4D97-AF65-F5344CB8AC3E}">
        <p14:creationId xmlns:p14="http://schemas.microsoft.com/office/powerpoint/2010/main" val="343151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5B97C-E988-F990-90DF-938F7671B780}"/>
              </a:ext>
            </a:extLst>
          </p:cNvPr>
          <p:cNvSpPr>
            <a:spLocks noGrp="1"/>
          </p:cNvSpPr>
          <p:nvPr>
            <p:ph idx="1"/>
          </p:nvPr>
        </p:nvSpPr>
        <p:spPr>
          <a:xfrm>
            <a:off x="838200" y="773206"/>
            <a:ext cx="10515600" cy="5403757"/>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b="1" dirty="0">
                <a:solidFill>
                  <a:srgbClr val="262626"/>
                </a:solidFill>
                <a:latin typeface="NewBaskerville-Roman"/>
              </a:rPr>
              <a:t>Speed Index (SI):</a:t>
            </a:r>
          </a:p>
          <a:p>
            <a:pPr marL="0" marR="0" lvl="0" indent="0" algn="just" defTabSz="914400" rtl="0" eaLnBrk="1" fontAlgn="auto" latinLnBrk="0" hangingPunct="1">
              <a:lnSpc>
                <a:spcPct val="90000"/>
              </a:lnSpc>
              <a:spcBef>
                <a:spcPts val="1000"/>
              </a:spcBef>
              <a:spcAft>
                <a:spcPts val="0"/>
              </a:spcAft>
              <a:buClrTx/>
              <a:buSzTx/>
              <a:buNone/>
              <a:tabLst/>
              <a:defRPr/>
            </a:pPr>
            <a:r>
              <a:rPr lang="en-US" dirty="0">
                <a:solidFill>
                  <a:srgbClr val="262626"/>
                </a:solidFill>
                <a:latin typeface="NewBaskerville-Roman"/>
              </a:rPr>
              <a:t>Speed Index shows how quickly the contents of a page are visibly populated.</a:t>
            </a:r>
            <a:r>
              <a:rPr lang="en-US" b="0" i="0" dirty="0">
                <a:solidFill>
                  <a:srgbClr val="1E1E21"/>
                </a:solidFill>
                <a:effectLst/>
                <a:latin typeface="Google Sans"/>
              </a:rPr>
              <a:t> </a:t>
            </a:r>
            <a:r>
              <a:rPr lang="en-US" dirty="0">
                <a:solidFill>
                  <a:srgbClr val="262626"/>
                </a:solidFill>
                <a:latin typeface="NewBaskerville-Roman"/>
              </a:rPr>
              <a:t>Speed Index measures how quickly content is visually displayed during page load. </a:t>
            </a:r>
            <a:endParaRPr lang="en-IN" dirty="0"/>
          </a:p>
        </p:txBody>
      </p:sp>
      <p:graphicFrame>
        <p:nvGraphicFramePr>
          <p:cNvPr id="4" name="Table 3">
            <a:extLst>
              <a:ext uri="{FF2B5EF4-FFF2-40B4-BE49-F238E27FC236}">
                <a16:creationId xmlns:a16="http://schemas.microsoft.com/office/drawing/2014/main" id="{EF50F763-8207-7DC5-A6B9-6D4E97BFDE6C}"/>
              </a:ext>
            </a:extLst>
          </p:cNvPr>
          <p:cNvGraphicFramePr>
            <a:graphicFrameLocks noGrp="1"/>
          </p:cNvGraphicFramePr>
          <p:nvPr>
            <p:extLst>
              <p:ext uri="{D42A27DB-BD31-4B8C-83A1-F6EECF244321}">
                <p14:modId xmlns:p14="http://schemas.microsoft.com/office/powerpoint/2010/main" val="25810908"/>
              </p:ext>
            </p:extLst>
          </p:nvPr>
        </p:nvGraphicFramePr>
        <p:xfrm>
          <a:off x="1530724" y="2840813"/>
          <a:ext cx="8888506" cy="2072640"/>
        </p:xfrm>
        <a:graphic>
          <a:graphicData uri="http://schemas.openxmlformats.org/drawingml/2006/table">
            <a:tbl>
              <a:tblPr/>
              <a:tblGrid>
                <a:gridCol w="4444253">
                  <a:extLst>
                    <a:ext uri="{9D8B030D-6E8A-4147-A177-3AD203B41FA5}">
                      <a16:colId xmlns:a16="http://schemas.microsoft.com/office/drawing/2014/main" val="3024407659"/>
                    </a:ext>
                  </a:extLst>
                </a:gridCol>
                <a:gridCol w="4444253">
                  <a:extLst>
                    <a:ext uri="{9D8B030D-6E8A-4147-A177-3AD203B41FA5}">
                      <a16:colId xmlns:a16="http://schemas.microsoft.com/office/drawing/2014/main" val="3716242193"/>
                    </a:ext>
                  </a:extLst>
                </a:gridCol>
              </a:tblGrid>
              <a:tr h="261257">
                <a:tc>
                  <a:txBody>
                    <a:bodyPr/>
                    <a:lstStyle/>
                    <a:p>
                      <a:pPr algn="l" fontAlgn="ctr"/>
                      <a:r>
                        <a:rPr lang="en-IN" sz="2800" dirty="0">
                          <a:effectLst/>
                        </a:rPr>
                        <a:t>Speed Index (in seconds)</a:t>
                      </a:r>
                    </a:p>
                  </a:txBody>
                  <a:tcPr anchor="ctr">
                    <a:lnL>
                      <a:noFill/>
                    </a:lnL>
                    <a:lnR>
                      <a:noFill/>
                    </a:lnR>
                    <a:lnT>
                      <a:noFill/>
                    </a:lnT>
                    <a:lnB>
                      <a:noFill/>
                    </a:lnB>
                    <a:solidFill>
                      <a:srgbClr val="FFFFFF"/>
                    </a:solidFill>
                  </a:tcPr>
                </a:tc>
                <a:tc>
                  <a:txBody>
                    <a:bodyPr/>
                    <a:lstStyle/>
                    <a:p>
                      <a:pPr algn="l" fontAlgn="ctr"/>
                      <a:r>
                        <a:rPr lang="en-IN" sz="280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2944252543"/>
                  </a:ext>
                </a:extLst>
              </a:tr>
              <a:tr h="0">
                <a:tc>
                  <a:txBody>
                    <a:bodyPr/>
                    <a:lstStyle/>
                    <a:p>
                      <a:pPr algn="l" fontAlgn="t"/>
                      <a:r>
                        <a:rPr lang="en-IN" sz="2800" dirty="0">
                          <a:effectLst/>
                        </a:rPr>
                        <a:t>0–3.4</a:t>
                      </a:r>
                    </a:p>
                  </a:txBody>
                  <a:tcPr>
                    <a:lnL>
                      <a:noFill/>
                    </a:lnL>
                    <a:lnR>
                      <a:noFill/>
                    </a:lnR>
                    <a:lnT>
                      <a:noFill/>
                    </a:lnT>
                    <a:lnB>
                      <a:noFill/>
                    </a:lnB>
                    <a:solidFill>
                      <a:srgbClr val="FFFFFF"/>
                    </a:solidFill>
                  </a:tcPr>
                </a:tc>
                <a:tc>
                  <a:txBody>
                    <a:bodyPr/>
                    <a:lstStyle/>
                    <a:p>
                      <a:pPr algn="l" fontAlgn="t"/>
                      <a:r>
                        <a:rPr lang="en-IN" sz="280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798261874"/>
                  </a:ext>
                </a:extLst>
              </a:tr>
              <a:tr h="0">
                <a:tc>
                  <a:txBody>
                    <a:bodyPr/>
                    <a:lstStyle/>
                    <a:p>
                      <a:pPr algn="l" fontAlgn="t"/>
                      <a:r>
                        <a:rPr lang="en-IN" sz="2800" dirty="0">
                          <a:effectLst/>
                        </a:rPr>
                        <a:t>3.4–5.8</a:t>
                      </a:r>
                    </a:p>
                  </a:txBody>
                  <a:tcPr>
                    <a:lnL>
                      <a:noFill/>
                    </a:lnL>
                    <a:lnR>
                      <a:noFill/>
                    </a:lnR>
                    <a:lnT>
                      <a:noFill/>
                    </a:lnT>
                    <a:lnB>
                      <a:noFill/>
                    </a:lnB>
                    <a:solidFill>
                      <a:srgbClr val="FFFFFF"/>
                    </a:solidFill>
                  </a:tcPr>
                </a:tc>
                <a:tc>
                  <a:txBody>
                    <a:bodyPr/>
                    <a:lstStyle/>
                    <a:p>
                      <a:pPr algn="l" fontAlgn="t"/>
                      <a:r>
                        <a:rPr lang="en-IN" sz="280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731724072"/>
                  </a:ext>
                </a:extLst>
              </a:tr>
              <a:tr h="0">
                <a:tc>
                  <a:txBody>
                    <a:bodyPr/>
                    <a:lstStyle/>
                    <a:p>
                      <a:pPr algn="l" fontAlgn="t"/>
                      <a:r>
                        <a:rPr lang="en-IN" sz="2800" dirty="0">
                          <a:effectLst/>
                        </a:rPr>
                        <a:t>Over 5.8</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3291769481"/>
                  </a:ext>
                </a:extLst>
              </a:tr>
            </a:tbl>
          </a:graphicData>
        </a:graphic>
      </p:graphicFrame>
    </p:spTree>
    <p:extLst>
      <p:ext uri="{BB962C8B-B14F-4D97-AF65-F5344CB8AC3E}">
        <p14:creationId xmlns:p14="http://schemas.microsoft.com/office/powerpoint/2010/main" val="301981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F26CA4-86B6-FDC0-9DFF-C545A6921895}"/>
              </a:ext>
            </a:extLst>
          </p:cNvPr>
          <p:cNvSpPr>
            <a:spLocks noGrp="1"/>
          </p:cNvSpPr>
          <p:nvPr>
            <p:ph idx="1"/>
          </p:nvPr>
        </p:nvSpPr>
        <p:spPr>
          <a:xfrm>
            <a:off x="838200" y="732865"/>
            <a:ext cx="10515600" cy="5444098"/>
          </a:xfrm>
        </p:spPr>
        <p:txBody>
          <a:bodyPr/>
          <a:lstStyle/>
          <a:p>
            <a:r>
              <a:rPr lang="en-IN" b="1" dirty="0">
                <a:solidFill>
                  <a:srgbClr val="262626"/>
                </a:solidFill>
                <a:latin typeface="NewBaskerville-Roman"/>
              </a:rPr>
              <a:t>Time to Interactive </a:t>
            </a:r>
            <a:r>
              <a:rPr lang="en-US" b="1" dirty="0">
                <a:solidFill>
                  <a:srgbClr val="262626"/>
                </a:solidFill>
                <a:latin typeface="NewBaskerville-Roman"/>
              </a:rPr>
              <a:t>(TTI) </a:t>
            </a:r>
            <a:r>
              <a:rPr lang="en-IN" b="1" dirty="0">
                <a:solidFill>
                  <a:srgbClr val="262626"/>
                </a:solidFill>
                <a:latin typeface="NewBaskerville-Roman"/>
              </a:rPr>
              <a:t>:</a:t>
            </a:r>
          </a:p>
          <a:p>
            <a:pPr marL="0" indent="0" algn="just">
              <a:buNone/>
            </a:pPr>
            <a:r>
              <a:rPr lang="en-US" dirty="0">
                <a:solidFill>
                  <a:srgbClr val="262626"/>
                </a:solidFill>
                <a:latin typeface="NewBaskerville-Roman"/>
              </a:rPr>
              <a:t>It is one of six metrics tracked in the Performance section of the Lighthouse report. Each metric captures some aspect of page load speed. Measuring TTI is important because some sites optimize content visibility at the expense of interactivity. This can create a frustrating user experience: the site appears to be ready, but when the user tries to interact with it, nothing happens.</a:t>
            </a:r>
          </a:p>
          <a:p>
            <a:endParaRPr lang="en-IN" dirty="0"/>
          </a:p>
        </p:txBody>
      </p:sp>
      <p:graphicFrame>
        <p:nvGraphicFramePr>
          <p:cNvPr id="4" name="Table 3">
            <a:extLst>
              <a:ext uri="{FF2B5EF4-FFF2-40B4-BE49-F238E27FC236}">
                <a16:creationId xmlns:a16="http://schemas.microsoft.com/office/drawing/2014/main" id="{428AFC55-302E-68B2-DEA7-1DACA3F0DADA}"/>
              </a:ext>
            </a:extLst>
          </p:cNvPr>
          <p:cNvGraphicFramePr>
            <a:graphicFrameLocks noGrp="1"/>
          </p:cNvGraphicFramePr>
          <p:nvPr>
            <p:extLst>
              <p:ext uri="{D42A27DB-BD31-4B8C-83A1-F6EECF244321}">
                <p14:modId xmlns:p14="http://schemas.microsoft.com/office/powerpoint/2010/main" val="3669904474"/>
              </p:ext>
            </p:extLst>
          </p:nvPr>
        </p:nvGraphicFramePr>
        <p:xfrm>
          <a:off x="1909481" y="3761936"/>
          <a:ext cx="8128748" cy="2072640"/>
        </p:xfrm>
        <a:graphic>
          <a:graphicData uri="http://schemas.openxmlformats.org/drawingml/2006/table">
            <a:tbl>
              <a:tblPr/>
              <a:tblGrid>
                <a:gridCol w="4064374">
                  <a:extLst>
                    <a:ext uri="{9D8B030D-6E8A-4147-A177-3AD203B41FA5}">
                      <a16:colId xmlns:a16="http://schemas.microsoft.com/office/drawing/2014/main" val="672954019"/>
                    </a:ext>
                  </a:extLst>
                </a:gridCol>
                <a:gridCol w="4064374">
                  <a:extLst>
                    <a:ext uri="{9D8B030D-6E8A-4147-A177-3AD203B41FA5}">
                      <a16:colId xmlns:a16="http://schemas.microsoft.com/office/drawing/2014/main" val="2746200479"/>
                    </a:ext>
                  </a:extLst>
                </a:gridCol>
              </a:tblGrid>
              <a:tr h="261257">
                <a:tc>
                  <a:txBody>
                    <a:bodyPr/>
                    <a:lstStyle/>
                    <a:p>
                      <a:pPr algn="l" fontAlgn="ctr"/>
                      <a:r>
                        <a:rPr lang="en-IN" sz="2800" dirty="0">
                          <a:effectLst/>
                        </a:rPr>
                        <a:t>TTI metric (in seconds)</a:t>
                      </a:r>
                    </a:p>
                  </a:txBody>
                  <a:tcPr anchor="ctr">
                    <a:lnL>
                      <a:noFill/>
                    </a:lnL>
                    <a:lnR>
                      <a:noFill/>
                    </a:lnR>
                    <a:lnT>
                      <a:noFill/>
                    </a:lnT>
                    <a:lnB>
                      <a:noFill/>
                    </a:lnB>
                    <a:solidFill>
                      <a:srgbClr val="FFFFFF"/>
                    </a:solidFill>
                  </a:tcPr>
                </a:tc>
                <a:tc>
                  <a:txBody>
                    <a:bodyPr/>
                    <a:lstStyle/>
                    <a:p>
                      <a:pPr algn="l" fontAlgn="ctr"/>
                      <a:r>
                        <a:rPr lang="en-IN" sz="280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2948853104"/>
                  </a:ext>
                </a:extLst>
              </a:tr>
              <a:tr h="0">
                <a:tc>
                  <a:txBody>
                    <a:bodyPr/>
                    <a:lstStyle/>
                    <a:p>
                      <a:pPr algn="l" fontAlgn="t"/>
                      <a:r>
                        <a:rPr lang="en-IN" sz="2800" dirty="0">
                          <a:effectLst/>
                        </a:rPr>
                        <a:t>0–3.8</a:t>
                      </a:r>
                    </a:p>
                  </a:txBody>
                  <a:tcPr>
                    <a:lnL>
                      <a:noFill/>
                    </a:lnL>
                    <a:lnR>
                      <a:noFill/>
                    </a:lnR>
                    <a:lnT>
                      <a:noFill/>
                    </a:lnT>
                    <a:lnB>
                      <a:noFill/>
                    </a:lnB>
                    <a:solidFill>
                      <a:srgbClr val="FFFFFF"/>
                    </a:solidFill>
                  </a:tcPr>
                </a:tc>
                <a:tc>
                  <a:txBody>
                    <a:bodyPr/>
                    <a:lstStyle/>
                    <a:p>
                      <a:pPr algn="l" fontAlgn="t"/>
                      <a:r>
                        <a:rPr lang="en-IN" sz="2800" dirty="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3397854321"/>
                  </a:ext>
                </a:extLst>
              </a:tr>
              <a:tr h="0">
                <a:tc>
                  <a:txBody>
                    <a:bodyPr/>
                    <a:lstStyle/>
                    <a:p>
                      <a:pPr algn="l" fontAlgn="t"/>
                      <a:r>
                        <a:rPr lang="en-IN" sz="2800" dirty="0">
                          <a:effectLst/>
                        </a:rPr>
                        <a:t>3.9–7.3</a:t>
                      </a:r>
                    </a:p>
                  </a:txBody>
                  <a:tcPr>
                    <a:lnL>
                      <a:noFill/>
                    </a:lnL>
                    <a:lnR>
                      <a:noFill/>
                    </a:lnR>
                    <a:lnT>
                      <a:noFill/>
                    </a:lnT>
                    <a:lnB>
                      <a:noFill/>
                    </a:lnB>
                    <a:solidFill>
                      <a:srgbClr val="FFFFFF"/>
                    </a:solidFill>
                  </a:tcPr>
                </a:tc>
                <a:tc>
                  <a:txBody>
                    <a:bodyPr/>
                    <a:lstStyle/>
                    <a:p>
                      <a:pPr algn="l" fontAlgn="t"/>
                      <a:r>
                        <a:rPr lang="en-IN" sz="280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3749458214"/>
                  </a:ext>
                </a:extLst>
              </a:tr>
              <a:tr h="0">
                <a:tc>
                  <a:txBody>
                    <a:bodyPr/>
                    <a:lstStyle/>
                    <a:p>
                      <a:pPr algn="l" fontAlgn="t"/>
                      <a:r>
                        <a:rPr lang="en-IN" sz="2800">
                          <a:effectLst/>
                        </a:rPr>
                        <a:t>Over 7.3</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2729247033"/>
                  </a:ext>
                </a:extLst>
              </a:tr>
            </a:tbl>
          </a:graphicData>
        </a:graphic>
      </p:graphicFrame>
    </p:spTree>
    <p:extLst>
      <p:ext uri="{BB962C8B-B14F-4D97-AF65-F5344CB8AC3E}">
        <p14:creationId xmlns:p14="http://schemas.microsoft.com/office/powerpoint/2010/main" val="256019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6968-04B4-FAEA-B134-F64C49476C88}"/>
              </a:ext>
            </a:extLst>
          </p:cNvPr>
          <p:cNvSpPr>
            <a:spLocks noGrp="1"/>
          </p:cNvSpPr>
          <p:nvPr>
            <p:ph type="title"/>
          </p:nvPr>
        </p:nvSpPr>
        <p:spPr/>
        <p:txBody>
          <a:bodyPr/>
          <a:lstStyle/>
          <a:p>
            <a:r>
              <a:rPr lang="en-US" sz="4400" b="1" i="1" u="none" strike="noStrike" baseline="0" dirty="0">
                <a:solidFill>
                  <a:srgbClr val="476B86"/>
                </a:solidFill>
                <a:latin typeface="FranklinGothic-DemiItal"/>
              </a:rPr>
              <a:t>Using Google Analytics for bulk reporting</a:t>
            </a:r>
            <a:endParaRPr lang="en-IN" dirty="0"/>
          </a:p>
        </p:txBody>
      </p:sp>
      <p:sp>
        <p:nvSpPr>
          <p:cNvPr id="3" name="Content Placeholder 2">
            <a:extLst>
              <a:ext uri="{FF2B5EF4-FFF2-40B4-BE49-F238E27FC236}">
                <a16:creationId xmlns:a16="http://schemas.microsoft.com/office/drawing/2014/main" id="{9D4FAD02-3D3D-2170-9965-896B5B56658D}"/>
              </a:ext>
            </a:extLst>
          </p:cNvPr>
          <p:cNvSpPr>
            <a:spLocks noGrp="1"/>
          </p:cNvSpPr>
          <p:nvPr>
            <p:ph idx="1"/>
          </p:nvPr>
        </p:nvSpPr>
        <p:spPr/>
        <p:txBody>
          <a:bodyPr>
            <a:normAutofit/>
          </a:bodyPr>
          <a:lstStyle/>
          <a:p>
            <a:pPr marL="0" indent="0" algn="l">
              <a:buNone/>
            </a:pPr>
            <a:r>
              <a:rPr lang="en-US" sz="2800" b="0" i="0" u="none" strike="noStrike" baseline="0" dirty="0">
                <a:solidFill>
                  <a:srgbClr val="262626"/>
                </a:solidFill>
                <a:latin typeface="NewBaskerville-Roman"/>
              </a:rPr>
              <a:t>If you’re a professional web developer, chances are good that you’ve used Google Analytics. This reporting tool provides data on your site’s visitors, such as where they’re located, how they got to your site, how much time they’ve spent there, and other statistics.</a:t>
            </a:r>
          </a:p>
          <a:p>
            <a:pPr marL="0" indent="0" algn="just">
              <a:buNone/>
            </a:pPr>
            <a:r>
              <a:rPr lang="en-US" dirty="0">
                <a:solidFill>
                  <a:srgbClr val="262626"/>
                </a:solidFill>
                <a:latin typeface="NewBaskerville-Roman"/>
              </a:rPr>
              <a:t>If you have Google Analytics on your site already, all you have to do is log in and follow along. If you haven’t installed it on your site, sign in with a Google account at www.google.com/analytics and follow the instructions. The process takes little time and involves pasting a small bit of JavaScript code into your site’s HTML. From there, you need to wait a day or two for Google Analytics to gather data.</a:t>
            </a:r>
            <a:endParaRPr lang="en-IN" dirty="0">
              <a:solidFill>
                <a:srgbClr val="262626"/>
              </a:solidFill>
              <a:latin typeface="NewBaskerville-Roman"/>
            </a:endParaRPr>
          </a:p>
        </p:txBody>
      </p:sp>
    </p:spTree>
    <p:extLst>
      <p:ext uri="{BB962C8B-B14F-4D97-AF65-F5344CB8AC3E}">
        <p14:creationId xmlns:p14="http://schemas.microsoft.com/office/powerpoint/2010/main" val="1712091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A4C5-662D-49D1-B179-FCE68DBA1CF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611F71-A6FD-011A-BAA2-1CF586D604C5}"/>
              </a:ext>
            </a:extLst>
          </p:cNvPr>
          <p:cNvSpPr>
            <a:spLocks noGrp="1"/>
          </p:cNvSpPr>
          <p:nvPr>
            <p:ph idx="1"/>
          </p:nvPr>
        </p:nvSpPr>
        <p:spPr/>
        <p:txBody>
          <a:bodyPr>
            <a:normAutofit/>
          </a:bodyPr>
          <a:lstStyle/>
          <a:p>
            <a:pPr marL="0" indent="0" algn="just">
              <a:buNone/>
            </a:pPr>
            <a:r>
              <a:rPr lang="en-US" sz="2800" b="0" i="0" u="none" strike="noStrike" baseline="0" dirty="0">
                <a:solidFill>
                  <a:srgbClr val="262626"/>
                </a:solidFill>
                <a:latin typeface="NewBaskerville-Roman"/>
              </a:rPr>
              <a:t>After you’ve logged in, you’ll be redirected to the website’s dashboard. Go to the Behavior section in the left-hand menu and expand it to reveal a submenu. Upon entering this section, you’ll see a dashboard with performance statistics. This includes a line graph plotting the average load times of all visits for pages on the site in the last reporting period, as well as a table with the following columns:</a:t>
            </a:r>
            <a:endParaRPr lang="en-IN" dirty="0"/>
          </a:p>
        </p:txBody>
      </p:sp>
    </p:spTree>
    <p:extLst>
      <p:ext uri="{BB962C8B-B14F-4D97-AF65-F5344CB8AC3E}">
        <p14:creationId xmlns:p14="http://schemas.microsoft.com/office/powerpoint/2010/main" val="2364361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431E-F003-9EA1-6100-3556221D00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0A0268-3EC7-2C62-4357-B2C5604F79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526399A-6D35-08F4-F6EC-8029094CF16F}"/>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1505113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6A0D-376D-D546-A249-82E3F3E378AD}"/>
              </a:ext>
            </a:extLst>
          </p:cNvPr>
          <p:cNvSpPr>
            <a:spLocks noGrp="1"/>
          </p:cNvSpPr>
          <p:nvPr>
            <p:ph type="title"/>
          </p:nvPr>
        </p:nvSpPr>
        <p:spPr>
          <a:xfrm>
            <a:off x="838200" y="365125"/>
            <a:ext cx="10515600" cy="1093881"/>
          </a:xfrm>
        </p:spPr>
        <p:txBody>
          <a:bodyPr/>
          <a:lstStyle/>
          <a:p>
            <a:pPr algn="ctr"/>
            <a:r>
              <a:rPr kumimoji="0" lang="en-IN" sz="4000" b="1" i="1" u="none" strike="noStrike" kern="1200" cap="none" spc="0" normalizeH="0" baseline="0" noProof="0" dirty="0">
                <a:ln>
                  <a:noFill/>
                </a:ln>
                <a:solidFill>
                  <a:srgbClr val="476B86"/>
                </a:solidFill>
                <a:effectLst/>
                <a:uLnTx/>
                <a:uFillTx/>
                <a:latin typeface="FranklinGothic-DemiItal"/>
                <a:ea typeface="+mj-ea"/>
                <a:cs typeface="+mj-cs"/>
              </a:rPr>
              <a:t>Auditing the client’s website</a:t>
            </a:r>
            <a:endParaRPr lang="en-IN" dirty="0"/>
          </a:p>
        </p:txBody>
      </p:sp>
      <p:sp>
        <p:nvSpPr>
          <p:cNvPr id="3" name="Content Placeholder 2">
            <a:extLst>
              <a:ext uri="{FF2B5EF4-FFF2-40B4-BE49-F238E27FC236}">
                <a16:creationId xmlns:a16="http://schemas.microsoft.com/office/drawing/2014/main" id="{60228F08-92EC-8420-880C-05E157DD1A2D}"/>
              </a:ext>
            </a:extLst>
          </p:cNvPr>
          <p:cNvSpPr>
            <a:spLocks noGrp="1"/>
          </p:cNvSpPr>
          <p:nvPr>
            <p:ph idx="1"/>
          </p:nvPr>
        </p:nvSpPr>
        <p:spPr>
          <a:xfrm>
            <a:off x="838200" y="1586753"/>
            <a:ext cx="10515600" cy="4590210"/>
          </a:xfrm>
        </p:spPr>
        <p:txBody>
          <a:bodyPr/>
          <a:lstStyle/>
          <a:p>
            <a:pPr algn="just"/>
            <a:r>
              <a:rPr lang="en-US" dirty="0">
                <a:solidFill>
                  <a:srgbClr val="262626"/>
                </a:solidFill>
                <a:latin typeface="NewBaskerville-Roman"/>
              </a:rPr>
              <a:t>Chrome’s network tools are accessible in the same place where you chose a network throttling profile, which is under the Network tab.</a:t>
            </a:r>
          </a:p>
          <a:p>
            <a:pPr algn="just"/>
            <a:endParaRPr lang="en-US" dirty="0">
              <a:solidFill>
                <a:srgbClr val="262626"/>
              </a:solidFill>
              <a:latin typeface="NewBaskerville-Roman"/>
            </a:endParaRPr>
          </a:p>
          <a:p>
            <a:pPr algn="just"/>
            <a:r>
              <a:rPr lang="en-US" sz="2800" b="0" i="0" u="none" strike="noStrike" baseline="0" dirty="0">
                <a:solidFill>
                  <a:srgbClr val="262626"/>
                </a:solidFill>
                <a:latin typeface="NewBaskerville-Roman"/>
              </a:rPr>
              <a:t>The first thing you’ll want to do in the Network tab is ensure that the Disable cache check box is selected. When a website is first visited, none of the assets are cached, and this is the scenario that you want to be able to replicate. Otherwise, the site’s assets will be served from the cache. Although a site loads faster when cached, it’s best to assume</a:t>
            </a:r>
            <a:r>
              <a:rPr lang="en-US" dirty="0">
                <a:solidFill>
                  <a:srgbClr val="262626"/>
                </a:solidFill>
                <a:latin typeface="NewBaskerville-Roman"/>
              </a:rPr>
              <a:t> </a:t>
            </a:r>
            <a:r>
              <a:rPr lang="en-US" sz="2800" b="0" i="0" u="none" strike="noStrike" baseline="0" dirty="0">
                <a:solidFill>
                  <a:srgbClr val="262626"/>
                </a:solidFill>
                <a:latin typeface="NewBaskerville-Roman"/>
              </a:rPr>
              <a:t>that your average user won’t have your site assets cached.</a:t>
            </a:r>
            <a:endParaRPr lang="en-IN" dirty="0"/>
          </a:p>
          <a:p>
            <a:pPr algn="just"/>
            <a:endParaRPr lang="en-IN" dirty="0"/>
          </a:p>
        </p:txBody>
      </p:sp>
    </p:spTree>
    <p:extLst>
      <p:ext uri="{BB962C8B-B14F-4D97-AF65-F5344CB8AC3E}">
        <p14:creationId xmlns:p14="http://schemas.microsoft.com/office/powerpoint/2010/main" val="1765013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5527-4B9B-BC43-4257-77B4878689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84F474-ED34-F505-9478-BF443BCBD5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14E5FC3-B27E-7C00-D162-9C395EE9DB36}"/>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612758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9AF668-AD7D-0B34-DC23-BF3B577C723C}"/>
              </a:ext>
            </a:extLst>
          </p:cNvPr>
          <p:cNvSpPr>
            <a:spLocks noGrp="1"/>
          </p:cNvSpPr>
          <p:nvPr>
            <p:ph idx="1"/>
          </p:nvPr>
        </p:nvSpPr>
        <p:spPr>
          <a:xfrm>
            <a:off x="838200" y="679076"/>
            <a:ext cx="10515600" cy="5497887"/>
          </a:xfrm>
        </p:spPr>
        <p:txBody>
          <a:bodyPr>
            <a:normAutofit/>
          </a:bodyPr>
          <a:lstStyle/>
          <a:p>
            <a:pPr marL="0" indent="0" algn="just">
              <a:buNone/>
            </a:pPr>
            <a:r>
              <a:rPr lang="en-US" sz="2800" b="0" i="0" u="none" strike="noStrike" baseline="0" dirty="0">
                <a:solidFill>
                  <a:srgbClr val="262626"/>
                </a:solidFill>
                <a:latin typeface="NewBaskerville-Roman"/>
              </a:rPr>
              <a:t>Upon entering this section, you’ll see a dashboard with performance statistics, as shown in figure. This includes a line graph plotting the average load times of all visits for pages on the site in the last reporting period, as well as a table with the following columns:</a:t>
            </a:r>
          </a:p>
          <a:p>
            <a:pPr algn="just"/>
            <a:r>
              <a:rPr lang="en-US" sz="2800" b="1" u="none" strike="noStrike" baseline="0" dirty="0">
                <a:solidFill>
                  <a:srgbClr val="262626"/>
                </a:solidFill>
                <a:latin typeface="NewBaskerville-Italic"/>
              </a:rPr>
              <a:t>Page</a:t>
            </a:r>
            <a:r>
              <a:rPr lang="en-US" b="1" dirty="0">
                <a:solidFill>
                  <a:srgbClr val="262626"/>
                </a:solidFill>
                <a:latin typeface="NewBaskerville-Roman"/>
              </a:rPr>
              <a:t>: </a:t>
            </a:r>
            <a:r>
              <a:rPr lang="en-US" sz="2800" b="0" i="0" u="none" strike="noStrike" baseline="0" dirty="0">
                <a:solidFill>
                  <a:srgbClr val="262626"/>
                </a:solidFill>
                <a:latin typeface="NewBaskerville-Roman"/>
              </a:rPr>
              <a:t>The </a:t>
            </a:r>
            <a:r>
              <a:rPr lang="en-US" sz="2400" b="0" i="0" u="none" strike="noStrike" baseline="0" dirty="0">
                <a:solidFill>
                  <a:srgbClr val="262626"/>
                </a:solidFill>
                <a:latin typeface="NewBaskerville-Roman"/>
              </a:rPr>
              <a:t>URL </a:t>
            </a:r>
            <a:r>
              <a:rPr lang="en-US" sz="2800" b="0" i="0" u="none" strike="noStrike" baseline="0" dirty="0">
                <a:solidFill>
                  <a:srgbClr val="262626"/>
                </a:solidFill>
                <a:latin typeface="NewBaskerville-Roman"/>
              </a:rPr>
              <a:t>of the page.</a:t>
            </a:r>
          </a:p>
          <a:p>
            <a:pPr algn="just"/>
            <a:r>
              <a:rPr lang="en-US" sz="2800" b="1" u="none" strike="noStrike" baseline="0" dirty="0">
                <a:solidFill>
                  <a:srgbClr val="262626"/>
                </a:solidFill>
                <a:latin typeface="NewBaskerville-Italic"/>
              </a:rPr>
              <a:t>Pageviews</a:t>
            </a:r>
            <a:r>
              <a:rPr lang="en-US" b="1" dirty="0">
                <a:solidFill>
                  <a:srgbClr val="262626"/>
                </a:solidFill>
                <a:latin typeface="NewBaskerville-Roman"/>
              </a:rPr>
              <a:t>: </a:t>
            </a:r>
            <a:r>
              <a:rPr lang="en-US" sz="2800" b="0" i="0" u="none" strike="noStrike" baseline="0" dirty="0">
                <a:solidFill>
                  <a:srgbClr val="262626"/>
                </a:solidFill>
                <a:latin typeface="NewBaskerville-Roman"/>
              </a:rPr>
              <a:t>The number of views a page has received in the reporting period. The reporting period is usually the preceding month but can be changed to a custom time period.</a:t>
            </a:r>
          </a:p>
          <a:p>
            <a:pPr algn="just"/>
            <a:r>
              <a:rPr lang="en-US" sz="2800" b="1" u="none" strike="noStrike" baseline="0" dirty="0">
                <a:solidFill>
                  <a:srgbClr val="262626"/>
                </a:solidFill>
                <a:latin typeface="NewBaskerville-Italic"/>
              </a:rPr>
              <a:t>Avg. Page Load Time</a:t>
            </a:r>
            <a:r>
              <a:rPr lang="en-US" b="1" dirty="0">
                <a:solidFill>
                  <a:srgbClr val="262626"/>
                </a:solidFill>
                <a:latin typeface="NewBaskerville-Roman"/>
              </a:rPr>
              <a:t>: </a:t>
            </a:r>
            <a:r>
              <a:rPr lang="en-US" sz="2800" b="0" i="0" u="none" strike="noStrike" baseline="0" dirty="0">
                <a:solidFill>
                  <a:srgbClr val="262626"/>
                </a:solidFill>
                <a:latin typeface="NewBaskerville-Roman"/>
              </a:rPr>
              <a:t>The average number of seconds the page has taken to load.</a:t>
            </a:r>
            <a:endParaRPr lang="en-IN" dirty="0"/>
          </a:p>
        </p:txBody>
      </p:sp>
    </p:spTree>
    <p:extLst>
      <p:ext uri="{BB962C8B-B14F-4D97-AF65-F5344CB8AC3E}">
        <p14:creationId xmlns:p14="http://schemas.microsoft.com/office/powerpoint/2010/main" val="2407952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78537-4558-EC60-D3B0-1931F0CE95C3}"/>
              </a:ext>
            </a:extLst>
          </p:cNvPr>
          <p:cNvSpPr>
            <a:spLocks noGrp="1"/>
          </p:cNvSpPr>
          <p:nvPr>
            <p:ph idx="1"/>
          </p:nvPr>
        </p:nvSpPr>
        <p:spPr>
          <a:xfrm>
            <a:off x="838200" y="625288"/>
            <a:ext cx="10515600" cy="5551675"/>
          </a:xfrm>
        </p:spPr>
        <p:txBody>
          <a:bodyPr>
            <a:normAutofit/>
          </a:bodyPr>
          <a:lstStyle/>
          <a:p>
            <a:pPr algn="just"/>
            <a:r>
              <a:rPr lang="en-US" b="1" dirty="0">
                <a:solidFill>
                  <a:srgbClr val="262626"/>
                </a:solidFill>
                <a:latin typeface="NewBaskerville-Roman"/>
              </a:rPr>
              <a:t>PageSpeed Suggestions: </a:t>
            </a:r>
            <a:r>
              <a:rPr lang="en-US" dirty="0">
                <a:solidFill>
                  <a:srgbClr val="262626"/>
                </a:solidFill>
                <a:latin typeface="NewBaskerville-Roman"/>
              </a:rPr>
              <a:t>The number of suggestions PageSpeed Insights has to improve the performance of the associated page URL. Clicking this value directs you to a new window containing a PageSpeed Insights report for that specific URL.</a:t>
            </a:r>
          </a:p>
          <a:p>
            <a:pPr algn="just"/>
            <a:r>
              <a:rPr lang="en-US" b="1" dirty="0">
                <a:solidFill>
                  <a:srgbClr val="262626"/>
                </a:solidFill>
                <a:latin typeface="NewBaskerville-Roman"/>
              </a:rPr>
              <a:t>PageSpeed Score: </a:t>
            </a:r>
            <a:r>
              <a:rPr lang="en-US" dirty="0">
                <a:solidFill>
                  <a:srgbClr val="262626"/>
                </a:solidFill>
                <a:latin typeface="NewBaskerville-Roman"/>
              </a:rPr>
              <a:t>The score given by the PageSpeed Insights report. This score is expressed in a range from 1 to 100, with lower scores indicating room for improvement, and higher scores indicating positive performance characteristics.</a:t>
            </a:r>
            <a:endParaRPr lang="en-IN" dirty="0">
              <a:solidFill>
                <a:srgbClr val="262626"/>
              </a:solidFill>
              <a:latin typeface="NewBaskerville-Roman"/>
            </a:endParaRPr>
          </a:p>
        </p:txBody>
      </p:sp>
    </p:spTree>
    <p:extLst>
      <p:ext uri="{BB962C8B-B14F-4D97-AF65-F5344CB8AC3E}">
        <p14:creationId xmlns:p14="http://schemas.microsoft.com/office/powerpoint/2010/main" val="499788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96DA-AAB6-5768-FB2B-33C6693A03BC}"/>
              </a:ext>
            </a:extLst>
          </p:cNvPr>
          <p:cNvSpPr>
            <a:spLocks noGrp="1"/>
          </p:cNvSpPr>
          <p:nvPr>
            <p:ph type="title"/>
          </p:nvPr>
        </p:nvSpPr>
        <p:spPr/>
        <p:txBody>
          <a:bodyPr/>
          <a:lstStyle/>
          <a:p>
            <a:r>
              <a:rPr lang="en-IN" sz="4400" b="1" i="1" u="none" strike="noStrike" baseline="0" dirty="0">
                <a:solidFill>
                  <a:srgbClr val="476B86"/>
                </a:solidFill>
                <a:latin typeface="FranklinGothic-DemiItal"/>
              </a:rPr>
              <a:t>Using browser-based assessment tools</a:t>
            </a:r>
            <a:endParaRPr lang="en-IN" dirty="0"/>
          </a:p>
        </p:txBody>
      </p:sp>
      <p:sp>
        <p:nvSpPr>
          <p:cNvPr id="3" name="Content Placeholder 2">
            <a:extLst>
              <a:ext uri="{FF2B5EF4-FFF2-40B4-BE49-F238E27FC236}">
                <a16:creationId xmlns:a16="http://schemas.microsoft.com/office/drawing/2014/main" id="{1DC31C6F-9C2D-6299-07CB-7A623AE5043F}"/>
              </a:ext>
            </a:extLst>
          </p:cNvPr>
          <p:cNvSpPr>
            <a:spLocks noGrp="1"/>
          </p:cNvSpPr>
          <p:nvPr>
            <p:ph idx="1"/>
          </p:nvPr>
        </p:nvSpPr>
        <p:spPr/>
        <p:txBody>
          <a:bodyPr/>
          <a:lstStyle/>
          <a:p>
            <a:pPr marL="0" indent="0" algn="just">
              <a:buNone/>
            </a:pPr>
            <a:r>
              <a:rPr lang="en-US" sz="2800" b="0" i="0" u="none" strike="noStrike" baseline="0" dirty="0">
                <a:solidFill>
                  <a:srgbClr val="262626"/>
                </a:solidFill>
                <a:latin typeface="NewBaskerville-Roman"/>
              </a:rPr>
              <a:t>Numerous tools are available in your desktop browser. All browsers ship with a set of developer tools. All of them share functionality, but each has or lacks something in </a:t>
            </a:r>
            <a:r>
              <a:rPr lang="en-IN" sz="2800" b="0" i="0" u="none" strike="noStrike" baseline="0" dirty="0">
                <a:solidFill>
                  <a:srgbClr val="262626"/>
                </a:solidFill>
                <a:latin typeface="NewBaskerville-Roman"/>
              </a:rPr>
              <a:t>comparison to its competitors. </a:t>
            </a:r>
            <a:r>
              <a:rPr lang="en-US" sz="2800" b="0" i="0" u="none" strike="noStrike" baseline="0" dirty="0">
                <a:solidFill>
                  <a:srgbClr val="262626"/>
                </a:solidFill>
                <a:latin typeface="NewBaskerville-Roman"/>
              </a:rPr>
              <a:t>The browsers we touch upon Google</a:t>
            </a:r>
            <a:r>
              <a:rPr lang="en-US" dirty="0">
                <a:solidFill>
                  <a:srgbClr val="262626"/>
                </a:solidFill>
                <a:latin typeface="NewBaskerville-Roman"/>
              </a:rPr>
              <a:t> </a:t>
            </a:r>
            <a:r>
              <a:rPr lang="en-US" sz="2800" b="0" i="0" u="none" strike="noStrike" baseline="0" dirty="0">
                <a:solidFill>
                  <a:srgbClr val="262626"/>
                </a:solidFill>
                <a:latin typeface="NewBaskerville-Roman"/>
              </a:rPr>
              <a:t>Chrome, Mozilla Firefox, Safari, and Microsoft Edge, with a specific focus on </a:t>
            </a:r>
            <a:r>
              <a:rPr lang="en-IN" sz="2800" b="0" i="0" u="none" strike="noStrike" baseline="0" dirty="0">
                <a:solidFill>
                  <a:srgbClr val="262626"/>
                </a:solidFill>
                <a:latin typeface="NewBaskerville-Roman"/>
              </a:rPr>
              <a:t>Chrome’s Developer Tools.</a:t>
            </a:r>
            <a:endParaRPr lang="en-IN" dirty="0"/>
          </a:p>
        </p:txBody>
      </p:sp>
    </p:spTree>
    <p:extLst>
      <p:ext uri="{BB962C8B-B14F-4D97-AF65-F5344CB8AC3E}">
        <p14:creationId xmlns:p14="http://schemas.microsoft.com/office/powerpoint/2010/main" val="1814207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D856-7E9F-133A-2975-DE4F9CA00A56}"/>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Inspecting network requests</a:t>
            </a:r>
            <a:endParaRPr lang="en-IN" dirty="0"/>
          </a:p>
        </p:txBody>
      </p:sp>
      <p:sp>
        <p:nvSpPr>
          <p:cNvPr id="3" name="Content Placeholder 2">
            <a:extLst>
              <a:ext uri="{FF2B5EF4-FFF2-40B4-BE49-F238E27FC236}">
                <a16:creationId xmlns:a16="http://schemas.microsoft.com/office/drawing/2014/main" id="{B6213DF1-5173-E473-3824-988DD68AE7BA}"/>
              </a:ext>
            </a:extLst>
          </p:cNvPr>
          <p:cNvSpPr>
            <a:spLocks noGrp="1"/>
          </p:cNvSpPr>
          <p:nvPr>
            <p:ph idx="1"/>
          </p:nvPr>
        </p:nvSpPr>
        <p:spPr/>
        <p:txBody>
          <a:bodyPr>
            <a:normAutofit/>
          </a:bodyPr>
          <a:lstStyle/>
          <a:p>
            <a:pPr marL="0" indent="0" algn="just">
              <a:buNone/>
            </a:pPr>
            <a:r>
              <a:rPr lang="en-IN" sz="2800" b="0" i="0" u="none" strike="noStrike" baseline="0" dirty="0">
                <a:solidFill>
                  <a:srgbClr val="262626"/>
                </a:solidFill>
                <a:latin typeface="NewBaskerville-Roman"/>
              </a:rPr>
              <a:t>We used Chrome’s network </a:t>
            </a:r>
            <a:r>
              <a:rPr lang="en-US" sz="2800" b="0" i="0" u="none" strike="noStrike" baseline="0" dirty="0">
                <a:solidFill>
                  <a:srgbClr val="262626"/>
                </a:solidFill>
                <a:latin typeface="NewBaskerville-Roman"/>
              </a:rPr>
              <a:t>utility to generate a waterfall chart of the site’s assets and to measure page load time. Most network inspection tools in the browser work similarly to Chrome’s in that they generate waterfall charts, but the functionality only begins there. This section explains how to use the utility to view timing information of individual assets, as well as how to view </a:t>
            </a:r>
            <a:r>
              <a:rPr lang="en-US" sz="2400" b="0" i="0" u="none" strike="noStrike" baseline="0" dirty="0">
                <a:solidFill>
                  <a:srgbClr val="262626"/>
                </a:solidFill>
                <a:latin typeface="NewBaskerville-Roman"/>
              </a:rPr>
              <a:t>HTTP </a:t>
            </a:r>
            <a:r>
              <a:rPr lang="en-US" sz="2800" b="0" i="0" u="none" strike="noStrike" baseline="0" dirty="0">
                <a:solidFill>
                  <a:srgbClr val="262626"/>
                </a:solidFill>
                <a:latin typeface="NewBaskerville-Roman"/>
              </a:rPr>
              <a:t>headers.</a:t>
            </a:r>
            <a:endParaRPr lang="en-IN" dirty="0"/>
          </a:p>
        </p:txBody>
      </p:sp>
    </p:spTree>
    <p:extLst>
      <p:ext uri="{BB962C8B-B14F-4D97-AF65-F5344CB8AC3E}">
        <p14:creationId xmlns:p14="http://schemas.microsoft.com/office/powerpoint/2010/main" val="1633612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1CCD-7658-F6E0-F6A0-3B4B7B3AAA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BE5CB5-C389-8BC1-377A-06D5213C18E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58BE680-DDC1-D1F3-6DFB-8ABDB4CE9417}"/>
              </a:ext>
            </a:extLst>
          </p:cNvPr>
          <p:cNvPicPr>
            <a:picLocks noChangeAspect="1"/>
          </p:cNvPicPr>
          <p:nvPr/>
        </p:nvPicPr>
        <p:blipFill>
          <a:blip r:embed="rId2"/>
          <a:stretch>
            <a:fillRect/>
          </a:stretch>
        </p:blipFill>
        <p:spPr>
          <a:xfrm>
            <a:off x="838200" y="365126"/>
            <a:ext cx="10515600" cy="5811837"/>
          </a:xfrm>
          <a:prstGeom prst="rect">
            <a:avLst/>
          </a:prstGeom>
        </p:spPr>
      </p:pic>
    </p:spTree>
    <p:extLst>
      <p:ext uri="{BB962C8B-B14F-4D97-AF65-F5344CB8AC3E}">
        <p14:creationId xmlns:p14="http://schemas.microsoft.com/office/powerpoint/2010/main" val="3627730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388D-2670-5E5C-C70C-2FFFD97848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0658FA-5ADA-BAC5-E583-199E694D564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FAA128-E5C7-1D9C-FFA4-D4043E5B3A72}"/>
              </a:ext>
            </a:extLst>
          </p:cNvPr>
          <p:cNvPicPr>
            <a:picLocks noChangeAspect="1"/>
          </p:cNvPicPr>
          <p:nvPr/>
        </p:nvPicPr>
        <p:blipFill>
          <a:blip r:embed="rId2"/>
          <a:stretch>
            <a:fillRect/>
          </a:stretch>
        </p:blipFill>
        <p:spPr>
          <a:xfrm>
            <a:off x="838199" y="365126"/>
            <a:ext cx="10515599" cy="5811838"/>
          </a:xfrm>
          <a:prstGeom prst="rect">
            <a:avLst/>
          </a:prstGeom>
        </p:spPr>
      </p:pic>
    </p:spTree>
    <p:extLst>
      <p:ext uri="{BB962C8B-B14F-4D97-AF65-F5344CB8AC3E}">
        <p14:creationId xmlns:p14="http://schemas.microsoft.com/office/powerpoint/2010/main" val="197548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27161-58A6-BE0E-B3E8-AAE4A378CFE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54C4A88-4DAE-8D98-9A6F-C753F83AEFD3}"/>
              </a:ext>
            </a:extLst>
          </p:cNvPr>
          <p:cNvPicPr>
            <a:picLocks noGrp="1" noChangeAspect="1"/>
          </p:cNvPicPr>
          <p:nvPr>
            <p:ph idx="1"/>
          </p:nvPr>
        </p:nvPicPr>
        <p:blipFill>
          <a:blip r:embed="rId2"/>
          <a:stretch>
            <a:fillRect/>
          </a:stretch>
        </p:blipFill>
        <p:spPr>
          <a:xfrm>
            <a:off x="838200" y="365125"/>
            <a:ext cx="10515600" cy="5807075"/>
          </a:xfrm>
        </p:spPr>
      </p:pic>
    </p:spTree>
    <p:extLst>
      <p:ext uri="{BB962C8B-B14F-4D97-AF65-F5344CB8AC3E}">
        <p14:creationId xmlns:p14="http://schemas.microsoft.com/office/powerpoint/2010/main" val="1421919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CAE4-5ABD-DAF7-3474-507B99F2DD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5C5D76-F875-EDB3-7F72-327FF2868C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ACD197-5A53-C8DC-42E5-1B34A2CA4630}"/>
              </a:ext>
            </a:extLst>
          </p:cNvPr>
          <p:cNvPicPr>
            <a:picLocks noChangeAspect="1"/>
          </p:cNvPicPr>
          <p:nvPr/>
        </p:nvPicPr>
        <p:blipFill>
          <a:blip r:embed="rId2"/>
          <a:stretch>
            <a:fillRect/>
          </a:stretch>
        </p:blipFill>
        <p:spPr>
          <a:xfrm>
            <a:off x="838200" y="365126"/>
            <a:ext cx="10515600" cy="5811837"/>
          </a:xfrm>
          <a:prstGeom prst="rect">
            <a:avLst/>
          </a:prstGeom>
        </p:spPr>
      </p:pic>
    </p:spTree>
    <p:extLst>
      <p:ext uri="{BB962C8B-B14F-4D97-AF65-F5344CB8AC3E}">
        <p14:creationId xmlns:p14="http://schemas.microsoft.com/office/powerpoint/2010/main" val="2086953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FB18-747A-E320-E2A1-10D3A61B2325}"/>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Rendering performance-auditing tools</a:t>
            </a:r>
            <a:endParaRPr lang="en-IN" dirty="0"/>
          </a:p>
        </p:txBody>
      </p:sp>
      <p:sp>
        <p:nvSpPr>
          <p:cNvPr id="3" name="Content Placeholder 2">
            <a:extLst>
              <a:ext uri="{FF2B5EF4-FFF2-40B4-BE49-F238E27FC236}">
                <a16:creationId xmlns:a16="http://schemas.microsoft.com/office/drawing/2014/main" id="{109FF238-818D-0A55-B04E-ED2C450BE11D}"/>
              </a:ext>
            </a:extLst>
          </p:cNvPr>
          <p:cNvSpPr>
            <a:spLocks noGrp="1"/>
          </p:cNvSpPr>
          <p:nvPr>
            <p:ph idx="1"/>
          </p:nvPr>
        </p:nvSpPr>
        <p:spPr/>
        <p:txBody>
          <a:bodyPr>
            <a:normAutofit/>
          </a:bodyPr>
          <a:lstStyle/>
          <a:p>
            <a:pPr marL="0" indent="0" algn="just">
              <a:buNone/>
            </a:pPr>
            <a:r>
              <a:rPr lang="en-US" sz="2800" b="0" i="0" u="none" strike="noStrike" baseline="0" dirty="0">
                <a:solidFill>
                  <a:srgbClr val="262626"/>
                </a:solidFill>
                <a:latin typeface="NewBaskerville-Roman"/>
              </a:rPr>
              <a:t>Although minimizing load time is a big concern, another aspect of performance is a page’s rendering speed. The initial rendering of a page is important, but it’s also important that interactions with web pages after they render are smooth. In this section, you’ll learn the process by which pages render. You’ll also learn how to use Chrome’s Timeline tool, how to spot poor rendering performance, and how to mark points in the timeline with JavaScript. Finally, you’ll get an overview of similar tools in other browsers.</a:t>
            </a:r>
            <a:endParaRPr lang="en-IN" dirty="0"/>
          </a:p>
        </p:txBody>
      </p:sp>
    </p:spTree>
    <p:extLst>
      <p:ext uri="{BB962C8B-B14F-4D97-AF65-F5344CB8AC3E}">
        <p14:creationId xmlns:p14="http://schemas.microsoft.com/office/powerpoint/2010/main" val="494204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F2D4E8-4428-1D4A-C3EF-5DF34629D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248" y="625289"/>
            <a:ext cx="10784540" cy="5674658"/>
          </a:xfrm>
        </p:spPr>
      </p:pic>
    </p:spTree>
    <p:extLst>
      <p:ext uri="{BB962C8B-B14F-4D97-AF65-F5344CB8AC3E}">
        <p14:creationId xmlns:p14="http://schemas.microsoft.com/office/powerpoint/2010/main" val="350111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2D91-A120-C533-04F0-A85B93B20A58}"/>
              </a:ext>
            </a:extLst>
          </p:cNvPr>
          <p:cNvSpPr>
            <a:spLocks noGrp="1"/>
          </p:cNvSpPr>
          <p:nvPr>
            <p:ph type="title"/>
          </p:nvPr>
        </p:nvSpPr>
        <p:spPr>
          <a:xfrm>
            <a:off x="838200" y="365125"/>
            <a:ext cx="10515600" cy="858557"/>
          </a:xfrm>
        </p:spPr>
        <p:txBody>
          <a:bodyPr>
            <a:normAutofit/>
          </a:bodyPr>
          <a:lstStyle/>
          <a:p>
            <a:pPr algn="ctr"/>
            <a:r>
              <a:rPr lang="en-US" sz="4000" b="1" i="1" u="none" strike="noStrike" baseline="0" dirty="0">
                <a:solidFill>
                  <a:srgbClr val="476B86"/>
                </a:solidFill>
                <a:latin typeface="FranklinGothic-DemiItal"/>
              </a:rPr>
              <a:t>Understanding how browsers render web pages</a:t>
            </a:r>
            <a:endParaRPr lang="en-IN" sz="4000" dirty="0"/>
          </a:p>
        </p:txBody>
      </p:sp>
      <p:sp>
        <p:nvSpPr>
          <p:cNvPr id="3" name="Content Placeholder 2">
            <a:extLst>
              <a:ext uri="{FF2B5EF4-FFF2-40B4-BE49-F238E27FC236}">
                <a16:creationId xmlns:a16="http://schemas.microsoft.com/office/drawing/2014/main" id="{B9D67C53-7104-3D4E-17F0-FA1982741034}"/>
              </a:ext>
            </a:extLst>
          </p:cNvPr>
          <p:cNvSpPr>
            <a:spLocks noGrp="1"/>
          </p:cNvSpPr>
          <p:nvPr>
            <p:ph idx="1"/>
          </p:nvPr>
        </p:nvSpPr>
        <p:spPr>
          <a:xfrm>
            <a:off x="838200" y="1385048"/>
            <a:ext cx="10515600" cy="4908176"/>
          </a:xfrm>
        </p:spPr>
        <p:txBody>
          <a:bodyPr>
            <a:noAutofit/>
          </a:bodyPr>
          <a:lstStyle/>
          <a:p>
            <a:pPr marL="0" indent="0" algn="just">
              <a:buNone/>
            </a:pPr>
            <a:r>
              <a:rPr lang="en-US" dirty="0">
                <a:solidFill>
                  <a:srgbClr val="262626"/>
                </a:solidFill>
                <a:latin typeface="NewBaskerville-Roman"/>
              </a:rPr>
              <a:t>When a user visits a website, the browser interprets the HTML and CSS and renders it </a:t>
            </a:r>
            <a:r>
              <a:rPr lang="en-IN" dirty="0">
                <a:solidFill>
                  <a:srgbClr val="262626"/>
                </a:solidFill>
                <a:latin typeface="NewBaskerville-Roman"/>
              </a:rPr>
              <a:t>to the screen. </a:t>
            </a:r>
            <a:r>
              <a:rPr lang="en-US" dirty="0">
                <a:solidFill>
                  <a:srgbClr val="262626"/>
                </a:solidFill>
                <a:latin typeface="NewBaskerville-Roman"/>
              </a:rPr>
              <a:t>In detailed terms, the steps in this process are:</a:t>
            </a:r>
          </a:p>
          <a:p>
            <a:pPr algn="just"/>
            <a:r>
              <a:rPr lang="en-US" b="1" dirty="0">
                <a:solidFill>
                  <a:srgbClr val="262626"/>
                </a:solidFill>
                <a:latin typeface="NewBaskerville-Roman"/>
              </a:rPr>
              <a:t>Parse HTML to create the Document Object Model (DOM): </a:t>
            </a:r>
            <a:r>
              <a:rPr lang="en-US" dirty="0">
                <a:solidFill>
                  <a:srgbClr val="262626"/>
                </a:solidFill>
                <a:latin typeface="NewBaskerville-Roman"/>
              </a:rPr>
              <a:t>When the HTML is downloaded from the web server, it’s parsed by the browser to build the DOM, which is a hierarchical representation of the HTML document’s structure.</a:t>
            </a:r>
          </a:p>
          <a:p>
            <a:pPr algn="just"/>
            <a:r>
              <a:rPr lang="en-US" b="1" dirty="0">
                <a:solidFill>
                  <a:srgbClr val="262626"/>
                </a:solidFill>
                <a:latin typeface="NewBaskerville-Roman"/>
              </a:rPr>
              <a:t>Parse CSS to create the CSS Object Model (CSSOM): </a:t>
            </a:r>
            <a:r>
              <a:rPr lang="en-US" dirty="0">
                <a:solidFill>
                  <a:srgbClr val="262626"/>
                </a:solidFill>
                <a:latin typeface="NewBaskerville-Roman"/>
              </a:rPr>
              <a:t>After the DOM is built, the browser parses the CSS and creates the CSSOM. This is similar to the DOM, except it represents the way that CSS rules are applied to the document.</a:t>
            </a:r>
            <a:endParaRPr lang="en-IN" dirty="0">
              <a:solidFill>
                <a:srgbClr val="262626"/>
              </a:solidFill>
              <a:latin typeface="NewBaskerville-Roman"/>
            </a:endParaRPr>
          </a:p>
        </p:txBody>
      </p:sp>
    </p:spTree>
    <p:extLst>
      <p:ext uri="{BB962C8B-B14F-4D97-AF65-F5344CB8AC3E}">
        <p14:creationId xmlns:p14="http://schemas.microsoft.com/office/powerpoint/2010/main" val="2455417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EDE674-F35B-309E-D2AA-B03B4EA0F76A}"/>
              </a:ext>
            </a:extLst>
          </p:cNvPr>
          <p:cNvSpPr>
            <a:spLocks noGrp="1"/>
          </p:cNvSpPr>
          <p:nvPr>
            <p:ph idx="1"/>
          </p:nvPr>
        </p:nvSpPr>
        <p:spPr>
          <a:xfrm>
            <a:off x="838200" y="726141"/>
            <a:ext cx="10515600" cy="5450822"/>
          </a:xfrm>
        </p:spPr>
        <p:txBody>
          <a:bodyPr>
            <a:normAutofit fontScale="92500"/>
          </a:bodyPr>
          <a:lstStyle/>
          <a:p>
            <a:pPr algn="just"/>
            <a:r>
              <a:rPr lang="en-US" b="1" u="none" strike="noStrike" baseline="0" dirty="0">
                <a:solidFill>
                  <a:srgbClr val="262626"/>
                </a:solidFill>
                <a:latin typeface="NewBaskerville-Italic"/>
              </a:rPr>
              <a:t>Lay out elements</a:t>
            </a:r>
            <a:r>
              <a:rPr lang="en-US" b="1" dirty="0">
                <a:solidFill>
                  <a:srgbClr val="262626"/>
                </a:solidFill>
                <a:latin typeface="NewBaskerville-Roman"/>
              </a:rPr>
              <a:t>: </a:t>
            </a:r>
            <a:r>
              <a:rPr lang="en-US" b="0" i="0" u="none" strike="noStrike" baseline="0" dirty="0">
                <a:solidFill>
                  <a:srgbClr val="262626"/>
                </a:solidFill>
                <a:latin typeface="NewBaskerville-Roman"/>
              </a:rPr>
              <a:t>The DOM and CSSOM trees are combined to create a render tree. The render tree then goes through the layout process, where CSS rules are applied and elements are laid out on the page to create the UI.</a:t>
            </a:r>
          </a:p>
          <a:p>
            <a:pPr algn="just"/>
            <a:r>
              <a:rPr lang="en-US" b="1" dirty="0">
                <a:solidFill>
                  <a:srgbClr val="262626"/>
                </a:solidFill>
                <a:latin typeface="NewBaskerville-Roman"/>
              </a:rPr>
              <a:t>Paint page: </a:t>
            </a:r>
            <a:r>
              <a:rPr lang="en-US" b="0" i="0" u="none" strike="noStrike" baseline="0" dirty="0">
                <a:solidFill>
                  <a:srgbClr val="262626"/>
                </a:solidFill>
                <a:latin typeface="NewBaskerville-Roman"/>
              </a:rPr>
              <a:t>After the document has finished the layout process, the  cosmetic aspects of the page are applied from the CSS and media in the page. At the end of the painting process, the output is converted into pixels (rasterized) and displayed </a:t>
            </a:r>
            <a:r>
              <a:rPr lang="en-IN" b="0" i="0" u="none" strike="noStrike" baseline="0" dirty="0">
                <a:solidFill>
                  <a:srgbClr val="262626"/>
                </a:solidFill>
                <a:latin typeface="NewBaskerville-Roman"/>
              </a:rPr>
              <a:t>on the screen.</a:t>
            </a:r>
          </a:p>
          <a:p>
            <a:pPr marL="0" indent="0" algn="l">
              <a:buNone/>
            </a:pPr>
            <a:endParaRPr lang="en-US" sz="1800" b="0" i="0" u="none" strike="noStrike" baseline="0" dirty="0">
              <a:solidFill>
                <a:srgbClr val="262626"/>
              </a:solidFill>
              <a:latin typeface="NewBaskerville-Roman"/>
            </a:endParaRPr>
          </a:p>
          <a:p>
            <a:pPr marL="0" indent="0" algn="just">
              <a:buNone/>
            </a:pPr>
            <a:r>
              <a:rPr lang="en-US" dirty="0">
                <a:solidFill>
                  <a:srgbClr val="262626"/>
                </a:solidFill>
                <a:latin typeface="NewBaskerville-Roman"/>
              </a:rPr>
              <a:t>The bulk of the rendering for many sites is done when the page first loads, but more can occur beyond that  point. As a user interacts with elements on a page, changes can occur to the page. These changes can trigger re-rendering. Next, you’ll learn how to use the Timeline tool to profile page activity and identify undesirable behaviors that occur on the page.</a:t>
            </a:r>
            <a:endParaRPr lang="en-IN" dirty="0">
              <a:solidFill>
                <a:srgbClr val="262626"/>
              </a:solidFill>
              <a:latin typeface="NewBaskerville-Roman"/>
            </a:endParaRPr>
          </a:p>
        </p:txBody>
      </p:sp>
    </p:spTree>
    <p:extLst>
      <p:ext uri="{BB962C8B-B14F-4D97-AF65-F5344CB8AC3E}">
        <p14:creationId xmlns:p14="http://schemas.microsoft.com/office/powerpoint/2010/main" val="2217055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DB59-2E05-31F2-870F-6A2E4645C180}"/>
              </a:ext>
            </a:extLst>
          </p:cNvPr>
          <p:cNvSpPr>
            <a:spLocks noGrp="1"/>
          </p:cNvSpPr>
          <p:nvPr>
            <p:ph type="title"/>
          </p:nvPr>
        </p:nvSpPr>
        <p:spPr/>
        <p:txBody>
          <a:bodyPr/>
          <a:lstStyle/>
          <a:p>
            <a:pPr algn="ctr"/>
            <a:r>
              <a:rPr lang="en-US" sz="4400" b="1" i="1" u="none" strike="noStrike" baseline="0" dirty="0">
                <a:solidFill>
                  <a:srgbClr val="476B86"/>
                </a:solidFill>
                <a:latin typeface="FranklinGothic-DemiItal"/>
              </a:rPr>
              <a:t>Using Google Chrome’s Timeline tool</a:t>
            </a:r>
            <a:endParaRPr lang="en-IN" dirty="0"/>
          </a:p>
        </p:txBody>
      </p:sp>
      <p:sp>
        <p:nvSpPr>
          <p:cNvPr id="3" name="Content Placeholder 2">
            <a:extLst>
              <a:ext uri="{FF2B5EF4-FFF2-40B4-BE49-F238E27FC236}">
                <a16:creationId xmlns:a16="http://schemas.microsoft.com/office/drawing/2014/main" id="{E806347A-6E00-4620-8E83-113DE64FEAF1}"/>
              </a:ext>
            </a:extLst>
          </p:cNvPr>
          <p:cNvSpPr>
            <a:spLocks noGrp="1"/>
          </p:cNvSpPr>
          <p:nvPr>
            <p:ph idx="1"/>
          </p:nvPr>
        </p:nvSpPr>
        <p:spPr/>
        <p:txBody>
          <a:bodyPr>
            <a:normAutofit/>
          </a:bodyPr>
          <a:lstStyle/>
          <a:p>
            <a:pPr marL="0" indent="0" algn="just">
              <a:buNone/>
            </a:pPr>
            <a:r>
              <a:rPr lang="en-US" b="0" i="0" u="none" strike="noStrike" baseline="0" dirty="0">
                <a:solidFill>
                  <a:srgbClr val="262626"/>
                </a:solidFill>
                <a:latin typeface="NewBaskerville-Roman"/>
              </a:rPr>
              <a:t>You’re going to see a lot of data in the activity overview and in the flame chart. The sheer amount of information can be overwhelming, but let’s start with the basics. The tool captures four specific types of events, each of them color coded:</a:t>
            </a:r>
          </a:p>
          <a:p>
            <a:pPr algn="just"/>
            <a:r>
              <a:rPr lang="en-US" b="1" u="none" strike="noStrike" baseline="0" dirty="0">
                <a:solidFill>
                  <a:srgbClr val="262626"/>
                </a:solidFill>
                <a:latin typeface="NewBaskerville-Italic"/>
              </a:rPr>
              <a:t>Loading (Blue)</a:t>
            </a:r>
            <a:r>
              <a:rPr lang="en-US" b="1" dirty="0">
                <a:solidFill>
                  <a:srgbClr val="262626"/>
                </a:solidFill>
                <a:latin typeface="NewBaskerville-Roman"/>
              </a:rPr>
              <a:t>: </a:t>
            </a:r>
            <a:r>
              <a:rPr lang="en-US" b="0" i="0" u="none" strike="noStrike" baseline="0" dirty="0">
                <a:solidFill>
                  <a:srgbClr val="262626"/>
                </a:solidFill>
                <a:latin typeface="NewBaskerville-Roman"/>
              </a:rPr>
              <a:t>Network-related events such as HTTP requests. It also includes activity such as the parsing of HTML, CSS, and image decoding.</a:t>
            </a:r>
          </a:p>
          <a:p>
            <a:pPr algn="just"/>
            <a:r>
              <a:rPr lang="en-US" b="1" u="none" strike="noStrike" baseline="0" dirty="0">
                <a:solidFill>
                  <a:srgbClr val="262626"/>
                </a:solidFill>
                <a:latin typeface="NewBaskerville-Italic"/>
              </a:rPr>
              <a:t>Scripting (Yellow)</a:t>
            </a:r>
            <a:r>
              <a:rPr lang="en-US" b="1" dirty="0">
                <a:solidFill>
                  <a:srgbClr val="262626"/>
                </a:solidFill>
                <a:latin typeface="NewBaskerville-Roman"/>
              </a:rPr>
              <a:t>: </a:t>
            </a:r>
            <a:r>
              <a:rPr lang="en-US" b="0" i="0" u="none" strike="noStrike" baseline="0" dirty="0">
                <a:solidFill>
                  <a:srgbClr val="262626"/>
                </a:solidFill>
                <a:latin typeface="NewBaskerville-Roman"/>
              </a:rPr>
              <a:t>JavaScript-related events. These can range from DOM-specific activity, to garbage collection, to site-specific JavaScript, and to other activity.</a:t>
            </a:r>
            <a:endParaRPr lang="en-IN" dirty="0"/>
          </a:p>
        </p:txBody>
      </p:sp>
    </p:spTree>
    <p:extLst>
      <p:ext uri="{BB962C8B-B14F-4D97-AF65-F5344CB8AC3E}">
        <p14:creationId xmlns:p14="http://schemas.microsoft.com/office/powerpoint/2010/main" val="635200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3F654-FD36-185A-3792-FD3E00BB8C98}"/>
              </a:ext>
            </a:extLst>
          </p:cNvPr>
          <p:cNvSpPr>
            <a:spLocks noGrp="1"/>
          </p:cNvSpPr>
          <p:nvPr>
            <p:ph idx="1"/>
          </p:nvPr>
        </p:nvSpPr>
        <p:spPr>
          <a:xfrm>
            <a:off x="838200" y="826994"/>
            <a:ext cx="10515600" cy="5349969"/>
          </a:xfrm>
        </p:spPr>
        <p:txBody>
          <a:bodyPr>
            <a:normAutofit/>
          </a:bodyPr>
          <a:lstStyle/>
          <a:p>
            <a:pPr algn="just"/>
            <a:r>
              <a:rPr lang="en-US" b="1" u="none" strike="noStrike" baseline="0" dirty="0">
                <a:solidFill>
                  <a:srgbClr val="262626"/>
                </a:solidFill>
                <a:latin typeface="NewBaskerville-Italic"/>
              </a:rPr>
              <a:t>Rendering (Purple)</a:t>
            </a:r>
            <a:r>
              <a:rPr lang="en-US" b="1" dirty="0">
                <a:solidFill>
                  <a:srgbClr val="262626"/>
                </a:solidFill>
                <a:latin typeface="NewBaskerville-Roman"/>
              </a:rPr>
              <a:t>: </a:t>
            </a:r>
            <a:r>
              <a:rPr lang="en-US" b="0" u="none" strike="noStrike" baseline="0" dirty="0">
                <a:solidFill>
                  <a:srgbClr val="262626"/>
                </a:solidFill>
                <a:latin typeface="NewBaskerville-Roman"/>
              </a:rPr>
              <a:t>Any and all events relating to page rendering. Events in this category are activities such as applying CSS to the page HTML, and events that cause re-rendering such as changes to the page’s HTML triggered by JavaScript.</a:t>
            </a:r>
          </a:p>
          <a:p>
            <a:pPr algn="just"/>
            <a:r>
              <a:rPr lang="en-US" b="1" u="none" strike="noStrike" baseline="0" dirty="0">
                <a:solidFill>
                  <a:srgbClr val="262626"/>
                </a:solidFill>
                <a:latin typeface="NewBaskerville-Italic"/>
              </a:rPr>
              <a:t>Painting (Green)</a:t>
            </a:r>
            <a:r>
              <a:rPr lang="en-US" b="1" dirty="0">
                <a:solidFill>
                  <a:srgbClr val="262626"/>
                </a:solidFill>
                <a:latin typeface="NewBaskerville-Roman"/>
              </a:rPr>
              <a:t>: </a:t>
            </a:r>
            <a:r>
              <a:rPr lang="en-US" b="0" u="none" strike="noStrike" baseline="0" dirty="0">
                <a:solidFill>
                  <a:srgbClr val="262626"/>
                </a:solidFill>
                <a:latin typeface="NewBaskerville-Roman"/>
              </a:rPr>
              <a:t>Events related to drawing the layout to the screen, such as </a:t>
            </a:r>
            <a:r>
              <a:rPr lang="en-IN" b="0" u="none" strike="noStrike" baseline="0" dirty="0">
                <a:solidFill>
                  <a:srgbClr val="262626"/>
                </a:solidFill>
                <a:latin typeface="NewBaskerville-Roman"/>
              </a:rPr>
              <a:t>layer compositing and rasterization.</a:t>
            </a:r>
            <a:endParaRPr lang="en-IN" dirty="0"/>
          </a:p>
        </p:txBody>
      </p:sp>
    </p:spTree>
    <p:extLst>
      <p:ext uri="{BB962C8B-B14F-4D97-AF65-F5344CB8AC3E}">
        <p14:creationId xmlns:p14="http://schemas.microsoft.com/office/powerpoint/2010/main" val="115508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64F5-0D48-5067-61B6-CE9F08B988D0}"/>
              </a:ext>
            </a:extLst>
          </p:cNvPr>
          <p:cNvSpPr>
            <a:spLocks noGrp="1"/>
          </p:cNvSpPr>
          <p:nvPr>
            <p:ph type="title"/>
          </p:nvPr>
        </p:nvSpPr>
        <p:spPr/>
        <p:txBody>
          <a:bodyPr/>
          <a:lstStyle/>
          <a:p>
            <a:r>
              <a:rPr kumimoji="0" lang="en-US" sz="4400" b="1" i="1" u="none" strike="noStrike" kern="1200" cap="none" spc="0" normalizeH="0" baseline="0" noProof="0" dirty="0">
                <a:ln>
                  <a:noFill/>
                </a:ln>
                <a:solidFill>
                  <a:srgbClr val="476B86"/>
                </a:solidFill>
                <a:effectLst/>
                <a:uLnTx/>
                <a:uFillTx/>
                <a:latin typeface="FranklinGothic-DemiItal"/>
                <a:ea typeface="+mj-ea"/>
                <a:cs typeface="+mj-cs"/>
              </a:rPr>
              <a:t>Using Google Chrome’s Timeline tool</a:t>
            </a:r>
            <a:endParaRPr lang="en-IN" dirty="0"/>
          </a:p>
        </p:txBody>
      </p:sp>
      <p:pic>
        <p:nvPicPr>
          <p:cNvPr id="7" name="Content Placeholder 6">
            <a:extLst>
              <a:ext uri="{FF2B5EF4-FFF2-40B4-BE49-F238E27FC236}">
                <a16:creationId xmlns:a16="http://schemas.microsoft.com/office/drawing/2014/main" id="{DFB86C5C-B9A8-7F0B-AD94-6CF7E55C76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5694"/>
            <a:ext cx="10515601" cy="4276165"/>
          </a:xfrm>
        </p:spPr>
      </p:pic>
    </p:spTree>
    <p:extLst>
      <p:ext uri="{BB962C8B-B14F-4D97-AF65-F5344CB8AC3E}">
        <p14:creationId xmlns:p14="http://schemas.microsoft.com/office/powerpoint/2010/main" val="451642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1DE5-8EF8-6DD8-B05A-A6DEC3BFAC3D}"/>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Benchmarking JavaScript in Chrome</a:t>
            </a:r>
            <a:endParaRPr lang="en-IN" dirty="0"/>
          </a:p>
        </p:txBody>
      </p:sp>
      <p:sp>
        <p:nvSpPr>
          <p:cNvPr id="3" name="Content Placeholder 2">
            <a:extLst>
              <a:ext uri="{FF2B5EF4-FFF2-40B4-BE49-F238E27FC236}">
                <a16:creationId xmlns:a16="http://schemas.microsoft.com/office/drawing/2014/main" id="{3D8286CB-7C6C-80A1-05EF-E8F9448417EA}"/>
              </a:ext>
            </a:extLst>
          </p:cNvPr>
          <p:cNvSpPr>
            <a:spLocks noGrp="1"/>
          </p:cNvSpPr>
          <p:nvPr>
            <p:ph idx="1"/>
          </p:nvPr>
        </p:nvSpPr>
        <p:spPr/>
        <p:txBody>
          <a:bodyPr/>
          <a:lstStyle/>
          <a:p>
            <a:pPr marL="0" indent="0" algn="just">
              <a:buNone/>
            </a:pPr>
            <a:r>
              <a:rPr lang="en-US" sz="2800" b="0" i="0" u="none" strike="noStrike" baseline="0" dirty="0">
                <a:solidFill>
                  <a:srgbClr val="262626"/>
                </a:solidFill>
                <a:latin typeface="NewBaskerville-Roman"/>
              </a:rPr>
              <a:t>Benchmarking JavaScript gives you the ability to compare approaches to the problems you’re trying to solve, and tease out which is the best performing. By choosing the best-performing solutions, you’ll be creating pages that will render faster and respond more quickly to user input.</a:t>
            </a:r>
            <a:endParaRPr lang="en-IN" dirty="0"/>
          </a:p>
        </p:txBody>
      </p:sp>
    </p:spTree>
    <p:extLst>
      <p:ext uri="{BB962C8B-B14F-4D97-AF65-F5344CB8AC3E}">
        <p14:creationId xmlns:p14="http://schemas.microsoft.com/office/powerpoint/2010/main" val="1544862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B5A76-49C2-59C1-5576-202C9DE4ED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E12883-1696-89A3-CFF5-33F2192F2E4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42EC295-14BF-314B-603D-1806286E39A1}"/>
              </a:ext>
            </a:extLst>
          </p:cNvPr>
          <p:cNvPicPr>
            <a:picLocks noChangeAspect="1"/>
          </p:cNvPicPr>
          <p:nvPr/>
        </p:nvPicPr>
        <p:blipFill>
          <a:blip r:embed="rId2"/>
          <a:stretch>
            <a:fillRect/>
          </a:stretch>
        </p:blipFill>
        <p:spPr>
          <a:xfrm>
            <a:off x="838200" y="365125"/>
            <a:ext cx="10515600" cy="5811837"/>
          </a:xfrm>
          <a:prstGeom prst="rect">
            <a:avLst/>
          </a:prstGeom>
        </p:spPr>
      </p:pic>
    </p:spTree>
    <p:extLst>
      <p:ext uri="{BB962C8B-B14F-4D97-AF65-F5344CB8AC3E}">
        <p14:creationId xmlns:p14="http://schemas.microsoft.com/office/powerpoint/2010/main" val="4019198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AEE6-692F-2988-65C7-50D34F8827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7D4B25-C3AC-35DF-F51D-272350F5BBB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F7D25A8-DA70-D28D-6C41-353B9BFF59BE}"/>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592543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FAE7A-262B-8FA1-6E54-A295FF742C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F9A2F8-1700-44E5-E557-BB1A9D566F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774B92-1871-D7C9-0661-763D0FA34C7B}"/>
              </a:ext>
            </a:extLst>
          </p:cNvPr>
          <p:cNvPicPr>
            <a:picLocks noChangeAspect="1"/>
          </p:cNvPicPr>
          <p:nvPr/>
        </p:nvPicPr>
        <p:blipFill>
          <a:blip r:embed="rId2"/>
          <a:stretch>
            <a:fillRect/>
          </a:stretch>
        </p:blipFill>
        <p:spPr>
          <a:xfrm>
            <a:off x="838200" y="365125"/>
            <a:ext cx="10515600" cy="5860864"/>
          </a:xfrm>
          <a:prstGeom prst="rect">
            <a:avLst/>
          </a:prstGeom>
        </p:spPr>
      </p:pic>
    </p:spTree>
    <p:extLst>
      <p:ext uri="{BB962C8B-B14F-4D97-AF65-F5344CB8AC3E}">
        <p14:creationId xmlns:p14="http://schemas.microsoft.com/office/powerpoint/2010/main" val="1621019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710E-06E7-ABB0-3180-D7A802B87C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D1AB57-8ACA-BCD1-E626-7E1B74E913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068703-1B72-609D-7EC4-65D0F9F953E8}"/>
              </a:ext>
            </a:extLst>
          </p:cNvPr>
          <p:cNvPicPr>
            <a:picLocks noChangeAspect="1"/>
          </p:cNvPicPr>
          <p:nvPr/>
        </p:nvPicPr>
        <p:blipFill>
          <a:blip r:embed="rId2"/>
          <a:stretch>
            <a:fillRect/>
          </a:stretch>
        </p:blipFill>
        <p:spPr>
          <a:xfrm>
            <a:off x="838199" y="365126"/>
            <a:ext cx="10515599" cy="5811838"/>
          </a:xfrm>
          <a:prstGeom prst="rect">
            <a:avLst/>
          </a:prstGeom>
        </p:spPr>
      </p:pic>
    </p:spTree>
    <p:extLst>
      <p:ext uri="{BB962C8B-B14F-4D97-AF65-F5344CB8AC3E}">
        <p14:creationId xmlns:p14="http://schemas.microsoft.com/office/powerpoint/2010/main" val="1419525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CE7F-858D-3D91-7BF9-FC0F89A121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1CAC73-924C-07D6-529E-D36B6186173A}"/>
              </a:ext>
            </a:extLst>
          </p:cNvPr>
          <p:cNvSpPr>
            <a:spLocks noGrp="1"/>
          </p:cNvSpPr>
          <p:nvPr>
            <p:ph idx="1"/>
          </p:nvPr>
        </p:nvSpPr>
        <p:spPr/>
        <p:txBody>
          <a:bodyPr/>
          <a:lstStyle/>
          <a:p>
            <a:pPr algn="just"/>
            <a:r>
              <a:rPr lang="en-US" dirty="0">
                <a:solidFill>
                  <a:srgbClr val="262626"/>
                </a:solidFill>
                <a:latin typeface="NewBaskerville-Roman"/>
              </a:rPr>
              <a:t>C</a:t>
            </a:r>
            <a:r>
              <a:rPr lang="en-US" sz="2800" b="0" i="0" u="none" strike="noStrike" baseline="0" dirty="0">
                <a:solidFill>
                  <a:srgbClr val="262626"/>
                </a:solidFill>
                <a:latin typeface="NewBaskerville-Roman"/>
              </a:rPr>
              <a:t>lient website’s load time can differ not only because of the quality of its network connection, but also because of the characteristics of the device itself. Depending on the site visited, devices with higher display densities may download more data than devices with standard displays.</a:t>
            </a:r>
          </a:p>
          <a:p>
            <a:pPr algn="just"/>
            <a:r>
              <a:rPr lang="en-US" sz="2800" b="0" i="0" u="none" strike="noStrike" baseline="0" dirty="0">
                <a:solidFill>
                  <a:srgbClr val="262626"/>
                </a:solidFill>
                <a:latin typeface="NewBaskerville-Roman"/>
              </a:rPr>
              <a:t>As you proceed in performance-tuning the client’s website, you’ll keep tabs on load times and the amount of data you reduce for each scenario as it pertains to the Regular 3G throttling profile you’ve chosen.</a:t>
            </a:r>
            <a:endParaRPr lang="en-IN" dirty="0"/>
          </a:p>
        </p:txBody>
      </p:sp>
    </p:spTree>
    <p:extLst>
      <p:ext uri="{BB962C8B-B14F-4D97-AF65-F5344CB8AC3E}">
        <p14:creationId xmlns:p14="http://schemas.microsoft.com/office/powerpoint/2010/main" val="91846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D14A-2C4F-1649-1117-9FAEE0F7385E}"/>
              </a:ext>
            </a:extLst>
          </p:cNvPr>
          <p:cNvSpPr>
            <a:spLocks noGrp="1"/>
          </p:cNvSpPr>
          <p:nvPr>
            <p:ph type="title"/>
          </p:nvPr>
        </p:nvSpPr>
        <p:spPr/>
        <p:txBody>
          <a:bodyPr>
            <a:normAutofit fontScale="90000"/>
          </a:bodyPr>
          <a:lstStyle/>
          <a:p>
            <a:pPr marL="0" marR="0" lvl="0" indent="0" algn="ctr" defTabSz="914400" rtl="0" eaLnBrk="1" fontAlgn="auto" latinLnBrk="0" hangingPunct="1">
              <a:lnSpc>
                <a:spcPct val="90000"/>
              </a:lnSpc>
              <a:spcBef>
                <a:spcPts val="1000"/>
              </a:spcBef>
              <a:spcAft>
                <a:spcPts val="0"/>
              </a:spcAft>
              <a:tabLst/>
              <a:defRPr/>
            </a:pPr>
            <a:br>
              <a:rPr lang="en-IN" sz="4000" b="1" i="1" dirty="0">
                <a:solidFill>
                  <a:srgbClr val="00B0F0"/>
                </a:solidFill>
                <a:latin typeface="NewBaskerville-Roman"/>
                <a:ea typeface="+mn-ea"/>
                <a:cs typeface="+mn-cs"/>
              </a:rPr>
            </a:br>
            <a:r>
              <a:rPr lang="en-IN" sz="4000" b="1" i="1" dirty="0" err="1">
                <a:solidFill>
                  <a:srgbClr val="476B86"/>
                </a:solidFill>
                <a:latin typeface="FranklinGothic-DemiItal"/>
              </a:rPr>
              <a:t>Memoized</a:t>
            </a:r>
            <a:r>
              <a:rPr lang="en-IN" sz="4000" b="1" i="1" dirty="0">
                <a:solidFill>
                  <a:srgbClr val="476B86"/>
                </a:solidFill>
                <a:latin typeface="FranklinGothic-DemiItal"/>
              </a:rPr>
              <a:t> Functions Cache output based on Input:</a:t>
            </a:r>
            <a:b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br>
            <a:endParaRPr lang="en-IN" dirty="0"/>
          </a:p>
        </p:txBody>
      </p:sp>
      <p:sp>
        <p:nvSpPr>
          <p:cNvPr id="3" name="Content Placeholder 2">
            <a:extLst>
              <a:ext uri="{FF2B5EF4-FFF2-40B4-BE49-F238E27FC236}">
                <a16:creationId xmlns:a16="http://schemas.microsoft.com/office/drawing/2014/main" id="{44EC8E7F-20B6-9364-261F-7FA0AE7696AA}"/>
              </a:ext>
            </a:extLst>
          </p:cNvPr>
          <p:cNvSpPr>
            <a:spLocks noGrp="1"/>
          </p:cNvSpPr>
          <p:nvPr>
            <p:ph idx="1"/>
          </p:nvPr>
        </p:nvSpPr>
        <p:spPr/>
        <p:txBody>
          <a:bodyPr>
            <a:normAutofit/>
          </a:bodyPr>
          <a:lstStyle/>
          <a:p>
            <a:pPr algn="just"/>
            <a:r>
              <a:rPr lang="en-US" b="1" dirty="0" err="1">
                <a:solidFill>
                  <a:srgbClr val="262626"/>
                </a:solidFill>
                <a:latin typeface="NewBaskerville-Roman"/>
              </a:rPr>
              <a:t>Lodash</a:t>
            </a:r>
            <a:r>
              <a:rPr lang="en-US" b="1" dirty="0">
                <a:solidFill>
                  <a:srgbClr val="262626"/>
                </a:solidFill>
                <a:latin typeface="NewBaskerville-Roman"/>
              </a:rPr>
              <a:t> _.</a:t>
            </a:r>
            <a:r>
              <a:rPr lang="en-US" b="1" dirty="0" err="1">
                <a:solidFill>
                  <a:srgbClr val="262626"/>
                </a:solidFill>
                <a:latin typeface="NewBaskerville-Roman"/>
              </a:rPr>
              <a:t>memoize</a:t>
            </a:r>
            <a:r>
              <a:rPr lang="en-US" b="1" dirty="0">
                <a:solidFill>
                  <a:srgbClr val="262626"/>
                </a:solidFill>
                <a:latin typeface="NewBaskerville-Roman"/>
              </a:rPr>
              <a:t>() </a:t>
            </a:r>
            <a:r>
              <a:rPr lang="en-US" dirty="0">
                <a:solidFill>
                  <a:srgbClr val="262626"/>
                </a:solidFill>
                <a:latin typeface="NewBaskerville-Roman"/>
              </a:rPr>
              <a:t>method is used to memorize a given function by caching the result computed by the function. If the resolver is issued, the cache key for storing the result is determined based on the arguments given to the </a:t>
            </a:r>
            <a:r>
              <a:rPr lang="en-US" dirty="0" err="1">
                <a:solidFill>
                  <a:srgbClr val="262626"/>
                </a:solidFill>
                <a:latin typeface="NewBaskerville-Roman"/>
              </a:rPr>
              <a:t>memoized</a:t>
            </a:r>
            <a:r>
              <a:rPr lang="en-US" dirty="0">
                <a:solidFill>
                  <a:srgbClr val="262626"/>
                </a:solidFill>
                <a:latin typeface="NewBaskerville-Roman"/>
              </a:rPr>
              <a:t> method.</a:t>
            </a:r>
          </a:p>
          <a:p>
            <a:pPr algn="just"/>
            <a:endParaRPr lang="en-US" dirty="0">
              <a:solidFill>
                <a:srgbClr val="262626"/>
              </a:solidFill>
              <a:latin typeface="NewBaskerville-Roman"/>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dirty="0">
                <a:solidFill>
                  <a:srgbClr val="262626"/>
                </a:solidFill>
                <a:latin typeface="NewBaskerville-Roman"/>
              </a:rPr>
              <a:t>Import memorize from ‘</a:t>
            </a:r>
            <a:r>
              <a:rPr lang="en-IN" dirty="0" err="1">
                <a:solidFill>
                  <a:srgbClr val="262626"/>
                </a:solidFill>
                <a:latin typeface="NewBaskerville-Roman"/>
              </a:rPr>
              <a:t>lodash</a:t>
            </a:r>
            <a:r>
              <a:rPr lang="en-IN" dirty="0">
                <a:solidFill>
                  <a:srgbClr val="262626"/>
                </a:solidFill>
                <a:latin typeface="NewBaskerville-Roman"/>
              </a:rPr>
              <a:t>/memorize’.</a:t>
            </a:r>
          </a:p>
          <a:p>
            <a:pPr marL="0" indent="0" algn="just">
              <a:buNone/>
            </a:pPr>
            <a:r>
              <a:rPr lang="en-IN" dirty="0">
                <a:solidFill>
                  <a:srgbClr val="262626"/>
                </a:solidFill>
                <a:latin typeface="NewBaskerville-Roman"/>
              </a:rPr>
              <a:t>Const </a:t>
            </a:r>
            <a:r>
              <a:rPr lang="en-IN" dirty="0" err="1">
                <a:solidFill>
                  <a:srgbClr val="262626"/>
                </a:solidFill>
                <a:latin typeface="NewBaskerville-Roman"/>
              </a:rPr>
              <a:t>Old_function_name</a:t>
            </a:r>
            <a:r>
              <a:rPr lang="en-IN" dirty="0">
                <a:solidFill>
                  <a:srgbClr val="262626"/>
                </a:solidFill>
                <a:latin typeface="NewBaskerville-Roman"/>
              </a:rPr>
              <a:t> = </a:t>
            </a:r>
            <a:r>
              <a:rPr lang="en-IN" dirty="0" err="1">
                <a:solidFill>
                  <a:srgbClr val="262626"/>
                </a:solidFill>
                <a:latin typeface="NewBaskerville-Roman"/>
              </a:rPr>
              <a:t>memoize</a:t>
            </a:r>
            <a:r>
              <a:rPr lang="en-IN" dirty="0">
                <a:solidFill>
                  <a:srgbClr val="262626"/>
                </a:solidFill>
                <a:latin typeface="NewBaskerville-Roman"/>
              </a:rPr>
              <a:t>(</a:t>
            </a:r>
            <a:r>
              <a:rPr lang="en-IN" dirty="0" err="1">
                <a:solidFill>
                  <a:srgbClr val="262626"/>
                </a:solidFill>
                <a:latin typeface="NewBaskerville-Roman"/>
              </a:rPr>
              <a:t>New_function_name</a:t>
            </a:r>
            <a:r>
              <a:rPr lang="en-IN" dirty="0">
                <a:solidFill>
                  <a:srgbClr val="262626"/>
                </a:solidFill>
                <a:latin typeface="NewBaskerville-Roman"/>
              </a:rPr>
              <a:t>);</a:t>
            </a:r>
          </a:p>
        </p:txBody>
      </p:sp>
    </p:spTree>
    <p:extLst>
      <p:ext uri="{BB962C8B-B14F-4D97-AF65-F5344CB8AC3E}">
        <p14:creationId xmlns:p14="http://schemas.microsoft.com/office/powerpoint/2010/main" val="2171207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2A9E1-FF17-D145-C9D1-3EE59401DAB6}"/>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Simulating and monitoring devices</a:t>
            </a:r>
            <a:endParaRPr lang="en-IN" dirty="0"/>
          </a:p>
        </p:txBody>
      </p:sp>
      <p:sp>
        <p:nvSpPr>
          <p:cNvPr id="3" name="Content Placeholder 2">
            <a:extLst>
              <a:ext uri="{FF2B5EF4-FFF2-40B4-BE49-F238E27FC236}">
                <a16:creationId xmlns:a16="http://schemas.microsoft.com/office/drawing/2014/main" id="{D7C5BE24-885B-8C15-7A99-D5A4A2D1B47C}"/>
              </a:ext>
            </a:extLst>
          </p:cNvPr>
          <p:cNvSpPr>
            <a:spLocks noGrp="1"/>
          </p:cNvSpPr>
          <p:nvPr>
            <p:ph idx="1"/>
          </p:nvPr>
        </p:nvSpPr>
        <p:spPr/>
        <p:txBody>
          <a:bodyPr/>
          <a:lstStyle/>
          <a:p>
            <a:pPr marL="0" indent="0" algn="just">
              <a:buNone/>
            </a:pPr>
            <a:r>
              <a:rPr lang="en-US" sz="2800" b="0" i="0" u="none" strike="noStrike" baseline="0" dirty="0">
                <a:solidFill>
                  <a:srgbClr val="262626"/>
                </a:solidFill>
                <a:latin typeface="NewBaskerville-Roman"/>
              </a:rPr>
              <a:t>As a developer, you spend a lot of time doing the initial testing for your websites in a desktop environment. This is typical, but further testing should be done with tools that simulate how your pages might look on mobile devices, and finally, on actual physical </a:t>
            </a:r>
            <a:r>
              <a:rPr lang="en-IN" sz="2800" b="0" i="0" u="none" strike="noStrike" baseline="0" dirty="0">
                <a:solidFill>
                  <a:srgbClr val="262626"/>
                </a:solidFill>
                <a:latin typeface="NewBaskerville-Roman"/>
              </a:rPr>
              <a:t>devices. </a:t>
            </a:r>
            <a:endParaRPr lang="en-IN" dirty="0"/>
          </a:p>
        </p:txBody>
      </p:sp>
    </p:spTree>
    <p:extLst>
      <p:ext uri="{BB962C8B-B14F-4D97-AF65-F5344CB8AC3E}">
        <p14:creationId xmlns:p14="http://schemas.microsoft.com/office/powerpoint/2010/main" val="3054934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ACBF-343C-80A5-1121-76B16CF3ADC8}"/>
              </a:ext>
            </a:extLst>
          </p:cNvPr>
          <p:cNvSpPr>
            <a:spLocks noGrp="1"/>
          </p:cNvSpPr>
          <p:nvPr>
            <p:ph type="title"/>
          </p:nvPr>
        </p:nvSpPr>
        <p:spPr>
          <a:xfrm>
            <a:off x="838200" y="161365"/>
            <a:ext cx="10515600" cy="1035423"/>
          </a:xfrm>
        </p:spPr>
        <p:txBody>
          <a:bodyPr>
            <a:normAutofit/>
          </a:bodyPr>
          <a:lstStyle/>
          <a:p>
            <a:pPr algn="ctr"/>
            <a:r>
              <a:rPr lang="en-US" sz="3600" b="1" i="1" u="none" strike="noStrike" baseline="0" dirty="0">
                <a:solidFill>
                  <a:srgbClr val="476B86"/>
                </a:solidFill>
                <a:latin typeface="FranklinGothic-DemiItal"/>
              </a:rPr>
              <a:t>Simulating devices in the desktop web browser</a:t>
            </a:r>
            <a:endParaRPr lang="en-IN" sz="3600" dirty="0"/>
          </a:p>
        </p:txBody>
      </p:sp>
      <p:sp>
        <p:nvSpPr>
          <p:cNvPr id="3" name="Content Placeholder 2">
            <a:extLst>
              <a:ext uri="{FF2B5EF4-FFF2-40B4-BE49-F238E27FC236}">
                <a16:creationId xmlns:a16="http://schemas.microsoft.com/office/drawing/2014/main" id="{581B1341-0FB7-4CF6-FD6D-FC798803DDD3}"/>
              </a:ext>
            </a:extLst>
          </p:cNvPr>
          <p:cNvSpPr>
            <a:spLocks noGrp="1"/>
          </p:cNvSpPr>
          <p:nvPr>
            <p:ph idx="1"/>
          </p:nvPr>
        </p:nvSpPr>
        <p:spPr>
          <a:xfrm>
            <a:off x="838200" y="1418665"/>
            <a:ext cx="10515600" cy="4758298"/>
          </a:xfrm>
        </p:spPr>
        <p:txBody>
          <a:bodyPr>
            <a:normAutofit/>
          </a:bodyPr>
          <a:lstStyle/>
          <a:p>
            <a:pPr marL="0" indent="0" algn="just">
              <a:buNone/>
            </a:pPr>
            <a:r>
              <a:rPr lang="en-US" sz="2800" b="0" i="0" u="none" strike="noStrike" baseline="0" dirty="0">
                <a:solidFill>
                  <a:srgbClr val="262626"/>
                </a:solidFill>
                <a:latin typeface="NewBaskerville-Roman"/>
              </a:rPr>
              <a:t>The most simple way of checking your website’s appearance is by using device simulation tools across desktop web browsers. These tools cover only high-level characteristics such as device resolution and pixel density.</a:t>
            </a:r>
          </a:p>
          <a:p>
            <a:pPr marL="0" indent="0" algn="just">
              <a:buNone/>
            </a:pPr>
            <a:r>
              <a:rPr lang="en-US" dirty="0">
                <a:solidFill>
                  <a:srgbClr val="262626"/>
                </a:solidFill>
                <a:latin typeface="NewBaskerville-Roman"/>
              </a:rPr>
              <a:t>In Chrome, it’s easy to use Device Mode. To try it, you’ll navigate to a website—in this case, the Manning Publications website at www.manning.com. With the developer tools open, you can hit the </a:t>
            </a:r>
            <a:r>
              <a:rPr lang="en-US" b="1" i="1" dirty="0">
                <a:solidFill>
                  <a:srgbClr val="262626"/>
                </a:solidFill>
                <a:latin typeface="NewBaskerville-Roman"/>
              </a:rPr>
              <a:t>Ctrl-Shift-M</a:t>
            </a:r>
            <a:r>
              <a:rPr lang="en-US" dirty="0">
                <a:solidFill>
                  <a:srgbClr val="262626"/>
                </a:solidFill>
                <a:latin typeface="NewBaskerville-Roman"/>
              </a:rPr>
              <a:t> key combination (</a:t>
            </a:r>
            <a:r>
              <a:rPr lang="en-US" b="1" i="1" dirty="0" err="1">
                <a:solidFill>
                  <a:srgbClr val="262626"/>
                </a:solidFill>
                <a:latin typeface="NewBaskerville-Roman"/>
              </a:rPr>
              <a:t>cmd</a:t>
            </a:r>
            <a:r>
              <a:rPr lang="en-US" b="1" i="1" dirty="0">
                <a:solidFill>
                  <a:srgbClr val="262626"/>
                </a:solidFill>
                <a:latin typeface="NewBaskerville-Roman"/>
              </a:rPr>
              <a:t>-Shift-M on a Mac</a:t>
            </a:r>
            <a:r>
              <a:rPr lang="en-US" dirty="0">
                <a:solidFill>
                  <a:srgbClr val="262626"/>
                </a:solidFill>
                <a:latin typeface="NewBaskerville-Roman"/>
              </a:rPr>
              <a:t>), or click the mobile device icon to the left of the Elements tab. When you do this, the interface changes, as shown in figure below.</a:t>
            </a:r>
            <a:endParaRPr lang="en-IN" dirty="0">
              <a:solidFill>
                <a:srgbClr val="262626"/>
              </a:solidFill>
              <a:latin typeface="NewBaskerville-Roman"/>
            </a:endParaRPr>
          </a:p>
        </p:txBody>
      </p:sp>
    </p:spTree>
    <p:extLst>
      <p:ext uri="{BB962C8B-B14F-4D97-AF65-F5344CB8AC3E}">
        <p14:creationId xmlns:p14="http://schemas.microsoft.com/office/powerpoint/2010/main" val="2435048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9190-DF7C-C79E-6BAA-A99D2D531E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19B5FE-CCEE-E429-172D-B439BE19FA9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52A3A06-B980-2053-8FAC-C2F3EA381C2E}"/>
              </a:ext>
            </a:extLst>
          </p:cNvPr>
          <p:cNvPicPr>
            <a:picLocks noChangeAspect="1"/>
          </p:cNvPicPr>
          <p:nvPr/>
        </p:nvPicPr>
        <p:blipFill>
          <a:blip r:embed="rId2"/>
          <a:stretch>
            <a:fillRect/>
          </a:stretch>
        </p:blipFill>
        <p:spPr>
          <a:xfrm>
            <a:off x="838199" y="365124"/>
            <a:ext cx="10515599" cy="5811839"/>
          </a:xfrm>
          <a:prstGeom prst="rect">
            <a:avLst/>
          </a:prstGeom>
        </p:spPr>
      </p:pic>
    </p:spTree>
    <p:extLst>
      <p:ext uri="{BB962C8B-B14F-4D97-AF65-F5344CB8AC3E}">
        <p14:creationId xmlns:p14="http://schemas.microsoft.com/office/powerpoint/2010/main" val="63093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236C-1C0D-C528-B8BB-4C380A9732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9088E2-AF6F-FACB-1A85-133698B873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7704E4A-DBB5-E1F0-A1C2-F190D6DC45DE}"/>
              </a:ext>
            </a:extLst>
          </p:cNvPr>
          <p:cNvPicPr>
            <a:picLocks noChangeAspect="1"/>
          </p:cNvPicPr>
          <p:nvPr/>
        </p:nvPicPr>
        <p:blipFill>
          <a:blip r:embed="rId2"/>
          <a:stretch>
            <a:fillRect/>
          </a:stretch>
        </p:blipFill>
        <p:spPr>
          <a:xfrm>
            <a:off x="838199" y="365124"/>
            <a:ext cx="10515599" cy="5811839"/>
          </a:xfrm>
          <a:prstGeom prst="rect">
            <a:avLst/>
          </a:prstGeom>
        </p:spPr>
      </p:pic>
    </p:spTree>
    <p:extLst>
      <p:ext uri="{BB962C8B-B14F-4D97-AF65-F5344CB8AC3E}">
        <p14:creationId xmlns:p14="http://schemas.microsoft.com/office/powerpoint/2010/main" val="2739827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4552-C0BC-05F4-E29A-16EB4ED479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3664C9-136D-6401-96FD-2BEF2A050327}"/>
              </a:ext>
            </a:extLst>
          </p:cNvPr>
          <p:cNvSpPr>
            <a:spLocks noGrp="1"/>
          </p:cNvSpPr>
          <p:nvPr>
            <p:ph idx="1"/>
          </p:nvPr>
        </p:nvSpPr>
        <p:spPr/>
        <p:txBody>
          <a:bodyPr>
            <a:normAutofit/>
          </a:bodyPr>
          <a:lstStyle/>
          <a:p>
            <a:pPr marL="0" indent="0" algn="just">
              <a:buNone/>
            </a:pPr>
            <a:r>
              <a:rPr lang="en-US" sz="2800" b="0" i="0" u="none" strike="noStrike" baseline="0" dirty="0">
                <a:solidFill>
                  <a:srgbClr val="262626"/>
                </a:solidFill>
                <a:latin typeface="NewBaskerville-Roman"/>
              </a:rPr>
              <a:t>From this interface, you can pick a device profile from the drop-down list of presets, and simulate the characteristics of a selected preset in the current page. As you can see in figure above, you have several things to tinker with. You can switch to a canned device profile (for example, iPhone or Galaxy Nexus), key in a custom resolution, change the device pixel ratio to debug issues related to high-density </a:t>
            </a:r>
            <a:r>
              <a:rPr lang="en-IN" sz="2800" b="0" i="0" u="none" strike="noStrike" baseline="0" dirty="0">
                <a:solidFill>
                  <a:srgbClr val="262626"/>
                </a:solidFill>
                <a:latin typeface="NewBaskerville-Roman"/>
              </a:rPr>
              <a:t>displays, and more.</a:t>
            </a:r>
            <a:endParaRPr lang="en-IN" dirty="0"/>
          </a:p>
        </p:txBody>
      </p:sp>
    </p:spTree>
    <p:extLst>
      <p:ext uri="{BB962C8B-B14F-4D97-AF65-F5344CB8AC3E}">
        <p14:creationId xmlns:p14="http://schemas.microsoft.com/office/powerpoint/2010/main" val="4208007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0014-9431-D55A-29DD-1525A4A131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C94831-79B7-896F-7538-092476D3F8B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8EED51C-958C-7C98-304A-54789B587240}"/>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3088808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E4D4-9B78-437C-F04D-C208651907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595D3B-3ED4-90CB-F202-5792306BDC1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65BE10B-F249-3EAA-BFC4-A63877638A5A}"/>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1227964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52334-39F2-9FFE-E6E6-952CDA9ACB75}"/>
              </a:ext>
            </a:extLst>
          </p:cNvPr>
          <p:cNvSpPr>
            <a:spLocks noGrp="1"/>
          </p:cNvSpPr>
          <p:nvPr>
            <p:ph idx="1"/>
          </p:nvPr>
        </p:nvSpPr>
        <p:spPr>
          <a:xfrm>
            <a:off x="838200" y="638735"/>
            <a:ext cx="10515600" cy="5538228"/>
          </a:xfrm>
        </p:spPr>
        <p:txBody>
          <a:bodyPr>
            <a:normAutofit/>
          </a:bodyPr>
          <a:lstStyle/>
          <a:p>
            <a:pPr marL="0" indent="0" algn="just">
              <a:buNone/>
            </a:pPr>
            <a:r>
              <a:rPr lang="en-US" sz="2800" b="0" i="0" u="none" strike="noStrike" baseline="0" dirty="0">
                <a:solidFill>
                  <a:srgbClr val="262626"/>
                </a:solidFill>
                <a:latin typeface="NewBaskerville-Roman"/>
              </a:rPr>
              <a:t>Other web browsers have similar utilities. Safari has an i</a:t>
            </a:r>
            <a:r>
              <a:rPr lang="en-US" sz="2400" b="0" i="0" u="none" strike="noStrike" baseline="0" dirty="0">
                <a:solidFill>
                  <a:srgbClr val="262626"/>
                </a:solidFill>
                <a:latin typeface="NewBaskerville-Roman"/>
              </a:rPr>
              <a:t>OS</a:t>
            </a:r>
            <a:r>
              <a:rPr lang="en-US" sz="2800" b="0" i="0" u="none" strike="noStrike" baseline="0" dirty="0">
                <a:solidFill>
                  <a:srgbClr val="262626"/>
                </a:solidFill>
                <a:latin typeface="NewBaskerville-Roman"/>
              </a:rPr>
              <a:t>-centric device simulation utility called Responsive Design Mode. You invoke this mode from the Develop menu by clicking Enter Responsive Design Mode, or by hitting Alt-</a:t>
            </a:r>
            <a:r>
              <a:rPr lang="en-US" dirty="0" err="1">
                <a:solidFill>
                  <a:srgbClr val="262626"/>
                </a:solidFill>
                <a:latin typeface="NewBaskerville-Roman"/>
              </a:rPr>
              <a:t>c</a:t>
            </a:r>
            <a:r>
              <a:rPr lang="en-US" sz="2800" b="0" i="0" u="none" strike="noStrike" baseline="0" dirty="0" err="1">
                <a:solidFill>
                  <a:srgbClr val="262626"/>
                </a:solidFill>
                <a:latin typeface="NewBaskerville-Roman"/>
              </a:rPr>
              <a:t>md</a:t>
            </a:r>
            <a:r>
              <a:rPr lang="en-US" sz="2800" b="0" i="0" u="none" strike="noStrike" baseline="0" dirty="0">
                <a:solidFill>
                  <a:srgbClr val="262626"/>
                </a:solidFill>
                <a:latin typeface="NewBaskerville-Roman"/>
              </a:rPr>
              <a:t>-R. This utility is similar to Chrome’s in capability, but with a different </a:t>
            </a:r>
            <a:r>
              <a:rPr lang="en-US" sz="2400" b="0" i="0" u="none" strike="noStrike" baseline="0" dirty="0">
                <a:solidFill>
                  <a:srgbClr val="262626"/>
                </a:solidFill>
                <a:latin typeface="NewBaskerville-Roman"/>
              </a:rPr>
              <a:t>UI</a:t>
            </a:r>
            <a:r>
              <a:rPr lang="en-US" sz="2800" b="0" i="0" u="none" strike="noStrike" baseline="0" dirty="0">
                <a:solidFill>
                  <a:srgbClr val="262626"/>
                </a:solidFill>
                <a:latin typeface="NewBaskerville-Roman"/>
              </a:rPr>
              <a:t>. Firefox’s Responsive Design Mode is similar to Chrome’s, but with fewer options overall. Edge is similar as well, </a:t>
            </a:r>
            <a:r>
              <a:rPr lang="en-IN" sz="2800" b="0" i="0" u="none" strike="noStrike" baseline="0" dirty="0">
                <a:solidFill>
                  <a:srgbClr val="262626"/>
                </a:solidFill>
                <a:latin typeface="NewBaskerville-Roman"/>
              </a:rPr>
              <a:t>and focuses on simulating Microsoft-centric mobile devices and Internet Explorer. </a:t>
            </a:r>
            <a:r>
              <a:rPr lang="en-US" sz="2800" b="0" i="0" u="none" strike="noStrike" baseline="0" dirty="0">
                <a:solidFill>
                  <a:srgbClr val="262626"/>
                </a:solidFill>
                <a:latin typeface="NewBaskerville-Roman"/>
              </a:rPr>
              <a:t>Although simulating devices in your desktop browser can be useful, don’t forget to test on mobile devices to catch problems that browser-based tools may miss. Next, you’ll learn how to attach Android devices and monitor their activity in the desktop </a:t>
            </a:r>
            <a:r>
              <a:rPr lang="en-IN" sz="2800" b="0" i="0" u="none" strike="noStrike" baseline="0" dirty="0">
                <a:solidFill>
                  <a:srgbClr val="262626"/>
                </a:solidFill>
                <a:latin typeface="NewBaskerville-Roman"/>
              </a:rPr>
              <a:t>version of Chrome.</a:t>
            </a:r>
            <a:endParaRPr lang="en-IN" dirty="0"/>
          </a:p>
        </p:txBody>
      </p:sp>
    </p:spTree>
    <p:extLst>
      <p:ext uri="{BB962C8B-B14F-4D97-AF65-F5344CB8AC3E}">
        <p14:creationId xmlns:p14="http://schemas.microsoft.com/office/powerpoint/2010/main" val="2640857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B47A-9853-51D0-D08A-EC2680D06C7D}"/>
              </a:ext>
            </a:extLst>
          </p:cNvPr>
          <p:cNvSpPr>
            <a:spLocks noGrp="1"/>
          </p:cNvSpPr>
          <p:nvPr>
            <p:ph type="title"/>
          </p:nvPr>
        </p:nvSpPr>
        <p:spPr/>
        <p:txBody>
          <a:bodyPr>
            <a:normAutofit/>
          </a:bodyPr>
          <a:lstStyle/>
          <a:p>
            <a:pPr algn="ctr"/>
            <a:r>
              <a:rPr lang="en-US" sz="4000" b="1" i="1" u="none" strike="noStrike" baseline="0" dirty="0">
                <a:solidFill>
                  <a:srgbClr val="476B86"/>
                </a:solidFill>
                <a:latin typeface="FranklinGothic-DemiItal"/>
              </a:rPr>
              <a:t>Debugging websites remotely on Android devices</a:t>
            </a:r>
            <a:endParaRPr lang="en-IN" sz="4000" dirty="0"/>
          </a:p>
        </p:txBody>
      </p:sp>
      <p:sp>
        <p:nvSpPr>
          <p:cNvPr id="3" name="Content Placeholder 2">
            <a:extLst>
              <a:ext uri="{FF2B5EF4-FFF2-40B4-BE49-F238E27FC236}">
                <a16:creationId xmlns:a16="http://schemas.microsoft.com/office/drawing/2014/main" id="{5218FEF2-0C60-321B-0234-A4694C96B60E}"/>
              </a:ext>
            </a:extLst>
          </p:cNvPr>
          <p:cNvSpPr>
            <a:spLocks noGrp="1"/>
          </p:cNvSpPr>
          <p:nvPr>
            <p:ph idx="1"/>
          </p:nvPr>
        </p:nvSpPr>
        <p:spPr/>
        <p:txBody>
          <a:bodyPr>
            <a:normAutofit/>
          </a:bodyPr>
          <a:lstStyle/>
          <a:p>
            <a:pPr marL="0" indent="0" algn="just">
              <a:buNone/>
            </a:pPr>
            <a:r>
              <a:rPr lang="en-US" sz="2800" b="0" i="0" u="none" strike="noStrike" baseline="0" dirty="0">
                <a:solidFill>
                  <a:srgbClr val="262626"/>
                </a:solidFill>
                <a:latin typeface="NewBaskerville-Roman"/>
              </a:rPr>
              <a:t>Sometimes you need to test your site on a real device. Browser-based tools such as the ones covered in the previous section are great for debugging and performance profiling, but desktop devices have much more memory and processing power to work with than mobile devices. It’s important to test on the real thing to see whether performance problems exist on those platforms.</a:t>
            </a:r>
          </a:p>
          <a:p>
            <a:pPr marL="0" indent="0" algn="just">
              <a:buNone/>
            </a:pPr>
            <a:r>
              <a:rPr lang="en-US" sz="2800" b="0" i="0" u="none" strike="noStrike" baseline="0" dirty="0">
                <a:solidFill>
                  <a:srgbClr val="262626"/>
                </a:solidFill>
                <a:latin typeface="NewBaskerville-Roman"/>
              </a:rPr>
              <a:t>The way to do this is to connect your mobile device to your desktop computer, and debug it by using the developer tools in one of the browsers. The way this is accomplished depends on the device you have. For Android devices, you’ll use Chrome.</a:t>
            </a:r>
            <a:endParaRPr lang="en-IN" dirty="0"/>
          </a:p>
        </p:txBody>
      </p:sp>
    </p:spTree>
    <p:extLst>
      <p:ext uri="{BB962C8B-B14F-4D97-AF65-F5344CB8AC3E}">
        <p14:creationId xmlns:p14="http://schemas.microsoft.com/office/powerpoint/2010/main" val="357308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F37C-F175-42A2-BC37-0789D21B348D}"/>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Optimizing the client’s website</a:t>
            </a:r>
            <a:endParaRPr lang="en-IN" dirty="0"/>
          </a:p>
        </p:txBody>
      </p:sp>
      <p:sp>
        <p:nvSpPr>
          <p:cNvPr id="3" name="Content Placeholder 2">
            <a:extLst>
              <a:ext uri="{FF2B5EF4-FFF2-40B4-BE49-F238E27FC236}">
                <a16:creationId xmlns:a16="http://schemas.microsoft.com/office/drawing/2014/main" id="{4DCC260F-1F08-D353-B5C0-32FF4F1BEF57}"/>
              </a:ext>
            </a:extLst>
          </p:cNvPr>
          <p:cNvSpPr>
            <a:spLocks noGrp="1"/>
          </p:cNvSpPr>
          <p:nvPr>
            <p:ph idx="1"/>
          </p:nvPr>
        </p:nvSpPr>
        <p:spPr/>
        <p:txBody>
          <a:bodyPr/>
          <a:lstStyle/>
          <a:p>
            <a:pPr algn="just"/>
            <a:r>
              <a:rPr lang="en-US" sz="2800" b="0" i="0" u="none" strike="noStrike" baseline="0" dirty="0">
                <a:solidFill>
                  <a:srgbClr val="262626"/>
                </a:solidFill>
                <a:latin typeface="NewBaskerville-Roman"/>
              </a:rPr>
              <a:t>When improving the performance of a website, the goal is simple: </a:t>
            </a:r>
            <a:r>
              <a:rPr lang="en-US" sz="2800" b="1" i="0" u="none" strike="noStrike" baseline="0" dirty="0">
                <a:solidFill>
                  <a:srgbClr val="FF0000"/>
                </a:solidFill>
                <a:latin typeface="NewBaskerville-Roman"/>
              </a:rPr>
              <a:t>reduce the amount of data transferred. </a:t>
            </a:r>
            <a:r>
              <a:rPr lang="en-US" sz="2800" b="0" i="0" u="none" strike="noStrike" baseline="0" dirty="0">
                <a:solidFill>
                  <a:srgbClr val="262626"/>
                </a:solidFill>
                <a:latin typeface="NewBaskerville-Roman"/>
              </a:rPr>
              <a:t>By pursuing this, you’ll decrease the amount of time that the site loads on any device. The best part of this pursuit is that it benefits the user on both </a:t>
            </a:r>
            <a:r>
              <a:rPr lang="en-US" sz="2400" b="0" i="0" u="none" strike="noStrike" baseline="0" dirty="0">
                <a:solidFill>
                  <a:srgbClr val="262626"/>
                </a:solidFill>
                <a:latin typeface="NewBaskerville-Roman"/>
              </a:rPr>
              <a:t>HTTP</a:t>
            </a:r>
            <a:r>
              <a:rPr lang="en-US" sz="2800" b="0" i="0" u="none" strike="noStrike" baseline="0" dirty="0">
                <a:solidFill>
                  <a:srgbClr val="262626"/>
                </a:solidFill>
                <a:latin typeface="NewBaskerville-Roman"/>
              </a:rPr>
              <a:t>/1 and </a:t>
            </a:r>
            <a:r>
              <a:rPr lang="en-US" sz="2400" b="0" i="0" u="none" strike="noStrike" baseline="0" dirty="0">
                <a:solidFill>
                  <a:srgbClr val="262626"/>
                </a:solidFill>
                <a:latin typeface="NewBaskerville-Roman"/>
              </a:rPr>
              <a:t>HTTP</a:t>
            </a:r>
            <a:r>
              <a:rPr lang="en-US" sz="2800" b="0" i="0" u="none" strike="noStrike" baseline="0" dirty="0">
                <a:solidFill>
                  <a:srgbClr val="262626"/>
                </a:solidFill>
                <a:latin typeface="NewBaskerville-Roman"/>
              </a:rPr>
              <a:t>/2 servers. If there’s one piece of advice that always wins out, it’s this: fewer bytes transferred means faster load times.</a:t>
            </a:r>
            <a:endParaRPr lang="en-IN" dirty="0"/>
          </a:p>
        </p:txBody>
      </p:sp>
    </p:spTree>
    <p:extLst>
      <p:ext uri="{BB962C8B-B14F-4D97-AF65-F5344CB8AC3E}">
        <p14:creationId xmlns:p14="http://schemas.microsoft.com/office/powerpoint/2010/main" val="1502509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5987CF-38FA-935A-B434-49612179904F}"/>
              </a:ext>
            </a:extLst>
          </p:cNvPr>
          <p:cNvSpPr>
            <a:spLocks noGrp="1"/>
          </p:cNvSpPr>
          <p:nvPr>
            <p:ph idx="1"/>
          </p:nvPr>
        </p:nvSpPr>
        <p:spPr>
          <a:xfrm>
            <a:off x="838200" y="618565"/>
            <a:ext cx="10515600" cy="5558398"/>
          </a:xfrm>
        </p:spPr>
        <p:txBody>
          <a:bodyPr/>
          <a:lstStyle/>
          <a:p>
            <a:pPr marL="0" indent="0" algn="just">
              <a:buNone/>
            </a:pPr>
            <a:r>
              <a:rPr lang="en-US" sz="2800" b="0" i="0" u="none" strike="noStrike" baseline="0" dirty="0">
                <a:solidFill>
                  <a:srgbClr val="262626"/>
                </a:solidFill>
                <a:latin typeface="NewBaskerville-Roman"/>
              </a:rPr>
              <a:t>Chrome calls this feature </a:t>
            </a:r>
            <a:r>
              <a:rPr lang="en-US" sz="2800" b="0" i="1" u="none" strike="noStrike" baseline="0" dirty="0">
                <a:solidFill>
                  <a:srgbClr val="262626"/>
                </a:solidFill>
                <a:latin typeface="NewBaskerville-Italic"/>
              </a:rPr>
              <a:t>remote debugging</a:t>
            </a:r>
            <a:r>
              <a:rPr lang="en-US" sz="2800" b="0" i="0" u="none" strike="noStrike" baseline="0" dirty="0">
                <a:solidFill>
                  <a:srgbClr val="262626"/>
                </a:solidFill>
                <a:latin typeface="NewBaskerville-Roman"/>
              </a:rPr>
              <a:t>. To use it, connect your Android device to your machine with a </a:t>
            </a:r>
            <a:r>
              <a:rPr lang="en-US" sz="2400" b="0" i="0" u="none" strike="noStrike" baseline="0" dirty="0">
                <a:solidFill>
                  <a:srgbClr val="262626"/>
                </a:solidFill>
                <a:latin typeface="NewBaskerville-Roman"/>
              </a:rPr>
              <a:t>USB </a:t>
            </a:r>
            <a:r>
              <a:rPr lang="en-US" sz="2800" b="0" i="0" u="none" strike="noStrike" baseline="0" dirty="0">
                <a:solidFill>
                  <a:srgbClr val="262626"/>
                </a:solidFill>
                <a:latin typeface="NewBaskerville-Roman"/>
              </a:rPr>
              <a:t>cable, and open Chrome on both your mobile and desktop devices. Follow these directions, and your Android device will show up in the device list in Chrome’s remote </a:t>
            </a:r>
            <a:r>
              <a:rPr lang="en-IN" sz="2800" b="0" i="0" u="none" strike="noStrike" baseline="0" dirty="0">
                <a:solidFill>
                  <a:srgbClr val="262626"/>
                </a:solidFill>
                <a:latin typeface="NewBaskerville-Roman"/>
              </a:rPr>
              <a:t>debugger on your desktop.</a:t>
            </a:r>
          </a:p>
          <a:p>
            <a:pPr marL="0" indent="0" algn="just">
              <a:buNone/>
            </a:pPr>
            <a:endParaRPr lang="en-IN" dirty="0">
              <a:solidFill>
                <a:srgbClr val="262626"/>
              </a:solidFill>
              <a:latin typeface="NewBaskerville-Roman"/>
            </a:endParaRPr>
          </a:p>
          <a:p>
            <a:pPr marL="0" indent="0" algn="just">
              <a:buNone/>
            </a:pPr>
            <a:r>
              <a:rPr lang="en-US" dirty="0">
                <a:solidFill>
                  <a:srgbClr val="262626"/>
                </a:solidFill>
                <a:latin typeface="NewBaskerville-Roman"/>
              </a:rPr>
              <a:t>To get started with remote debugging, complete the following steps:</a:t>
            </a:r>
            <a:endParaRPr lang="en-IN" dirty="0">
              <a:solidFill>
                <a:srgbClr val="262626"/>
              </a:solidFill>
              <a:latin typeface="NewBaskerville-Roman"/>
            </a:endParaRPr>
          </a:p>
        </p:txBody>
      </p:sp>
    </p:spTree>
    <p:extLst>
      <p:ext uri="{BB962C8B-B14F-4D97-AF65-F5344CB8AC3E}">
        <p14:creationId xmlns:p14="http://schemas.microsoft.com/office/powerpoint/2010/main" val="865595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B3593-E142-0D76-8DAC-F11F169166A9}"/>
              </a:ext>
            </a:extLst>
          </p:cNvPr>
          <p:cNvSpPr>
            <a:spLocks noGrp="1"/>
          </p:cNvSpPr>
          <p:nvPr>
            <p:ph idx="1"/>
          </p:nvPr>
        </p:nvSpPr>
        <p:spPr>
          <a:xfrm>
            <a:off x="838200" y="591671"/>
            <a:ext cx="10515600" cy="5585292"/>
          </a:xfrm>
        </p:spPr>
        <p:txBody>
          <a:bodyPr>
            <a:normAutofit/>
          </a:bodyPr>
          <a:lstStyle/>
          <a:p>
            <a:pPr algn="just"/>
            <a:r>
              <a:rPr lang="en-US" b="1" dirty="0">
                <a:solidFill>
                  <a:srgbClr val="262626"/>
                </a:solidFill>
                <a:latin typeface="NewBaskerville-Roman"/>
              </a:rPr>
              <a:t>Enable the developer options on the Android device: </a:t>
            </a:r>
            <a:r>
              <a:rPr lang="en-US" dirty="0">
                <a:solidFill>
                  <a:srgbClr val="262626"/>
                </a:solidFill>
                <a:latin typeface="NewBaskerville-Roman"/>
              </a:rPr>
              <a:t>This entails choosing Settings &gt; About Device and tapping the build number field seven times (seriously).</a:t>
            </a:r>
          </a:p>
          <a:p>
            <a:pPr algn="just"/>
            <a:r>
              <a:rPr lang="en-US" b="1" dirty="0">
                <a:solidFill>
                  <a:srgbClr val="262626"/>
                </a:solidFill>
                <a:latin typeface="NewBaskerville-Roman"/>
              </a:rPr>
              <a:t>Enable USB debugging: </a:t>
            </a:r>
            <a:r>
              <a:rPr lang="en-US" dirty="0">
                <a:solidFill>
                  <a:srgbClr val="262626"/>
                </a:solidFill>
                <a:latin typeface="NewBaskerville-Roman"/>
              </a:rPr>
              <a:t>On the Android device, choose Settings &gt; Developer Options and then select the USB Debugging check box.</a:t>
            </a:r>
          </a:p>
          <a:p>
            <a:pPr algn="just"/>
            <a:r>
              <a:rPr lang="en-US" b="1" dirty="0">
                <a:solidFill>
                  <a:srgbClr val="262626"/>
                </a:solidFill>
                <a:latin typeface="NewBaskerville-Roman"/>
              </a:rPr>
              <a:t>Allow device authorization: </a:t>
            </a:r>
            <a:r>
              <a:rPr lang="en-US" dirty="0">
                <a:solidFill>
                  <a:srgbClr val="262626"/>
                </a:solidFill>
                <a:latin typeface="NewBaskerville-Roman"/>
              </a:rPr>
              <a:t>In Chrome on your desktop, go to the URL chrome://inspect#devices and ensure that the Discover USB Devices check box is selected. This enables you to receive an authorization request inside Chrome on the attached device. Tap OK to accept it.</a:t>
            </a:r>
          </a:p>
          <a:p>
            <a:pPr algn="l"/>
            <a:r>
              <a:rPr lang="en-US" b="1" dirty="0">
                <a:solidFill>
                  <a:srgbClr val="262626"/>
                </a:solidFill>
                <a:latin typeface="NewBaskerville-Roman"/>
              </a:rPr>
              <a:t>Inspect the web page open on the device: </a:t>
            </a:r>
            <a:r>
              <a:rPr lang="en-US" dirty="0">
                <a:solidFill>
                  <a:srgbClr val="262626"/>
                </a:solidFill>
                <a:latin typeface="NewBaskerville-Roman"/>
              </a:rPr>
              <a:t>After a device appears in the device list, click the Inspect link underneath the device in the list.</a:t>
            </a:r>
          </a:p>
        </p:txBody>
      </p:sp>
    </p:spTree>
    <p:extLst>
      <p:ext uri="{BB962C8B-B14F-4D97-AF65-F5344CB8AC3E}">
        <p14:creationId xmlns:p14="http://schemas.microsoft.com/office/powerpoint/2010/main" val="1305609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C377-898D-7435-312E-1A6B30561B38}"/>
              </a:ext>
            </a:extLst>
          </p:cNvPr>
          <p:cNvSpPr>
            <a:spLocks noGrp="1"/>
          </p:cNvSpPr>
          <p:nvPr>
            <p:ph type="title"/>
          </p:nvPr>
        </p:nvSpPr>
        <p:spPr/>
        <p:txBody>
          <a:bodyPr/>
          <a:lstStyle/>
          <a:p>
            <a:r>
              <a:rPr lang="en-US" sz="4400" b="1" i="1" u="none" strike="noStrike" baseline="0" dirty="0">
                <a:solidFill>
                  <a:srgbClr val="476B86"/>
                </a:solidFill>
                <a:latin typeface="FranklinGothic-DemiItal"/>
              </a:rPr>
              <a:t>Creating custom network throttling profiles</a:t>
            </a:r>
            <a:endParaRPr lang="en-IN" dirty="0"/>
          </a:p>
        </p:txBody>
      </p:sp>
      <p:sp>
        <p:nvSpPr>
          <p:cNvPr id="3" name="Content Placeholder 2">
            <a:extLst>
              <a:ext uri="{FF2B5EF4-FFF2-40B4-BE49-F238E27FC236}">
                <a16:creationId xmlns:a16="http://schemas.microsoft.com/office/drawing/2014/main" id="{7405294D-DC6B-B7C6-224E-34F4C271773D}"/>
              </a:ext>
            </a:extLst>
          </p:cNvPr>
          <p:cNvSpPr>
            <a:spLocks noGrp="1"/>
          </p:cNvSpPr>
          <p:nvPr>
            <p:ph idx="1"/>
          </p:nvPr>
        </p:nvSpPr>
        <p:spPr/>
        <p:txBody>
          <a:bodyPr>
            <a:normAutofit/>
          </a:bodyPr>
          <a:lstStyle/>
          <a:p>
            <a:pPr marL="0" indent="0" algn="just">
              <a:buNone/>
            </a:pPr>
            <a:r>
              <a:rPr lang="en-US" dirty="0">
                <a:solidFill>
                  <a:srgbClr val="262626"/>
                </a:solidFill>
                <a:latin typeface="NewBaskerville-Roman"/>
              </a:rPr>
              <a:t>Y</a:t>
            </a:r>
            <a:r>
              <a:rPr lang="en-US" sz="2800" b="0" i="0" u="none" strike="noStrike" baseline="0" dirty="0">
                <a:solidFill>
                  <a:srgbClr val="262626"/>
                </a:solidFill>
                <a:latin typeface="NewBaskerville-Roman"/>
              </a:rPr>
              <a:t>ou used the </a:t>
            </a:r>
            <a:r>
              <a:rPr lang="en-US" sz="2800" b="1" i="1" u="none" strike="noStrike" baseline="0" dirty="0">
                <a:solidFill>
                  <a:srgbClr val="262626"/>
                </a:solidFill>
                <a:latin typeface="NewBaskerville-Roman"/>
              </a:rPr>
              <a:t>network throttling tool </a:t>
            </a:r>
            <a:r>
              <a:rPr lang="en-US" sz="2800" b="0" i="0" u="none" strike="noStrike" baseline="0" dirty="0">
                <a:solidFill>
                  <a:srgbClr val="262626"/>
                </a:solidFill>
                <a:latin typeface="NewBaskerville-Roman"/>
              </a:rPr>
              <a:t>in Chrome. This tool allows you to simulate certain internet connections, such as 3G or 4G connections. This is valuable for determining page-load times in scenarios you may not be able to otherwise </a:t>
            </a:r>
            <a:r>
              <a:rPr lang="en-IN" sz="2800" b="0" i="0" u="none" strike="noStrike" baseline="0" dirty="0">
                <a:solidFill>
                  <a:srgbClr val="262626"/>
                </a:solidFill>
                <a:latin typeface="NewBaskerville-Roman"/>
              </a:rPr>
              <a:t>replicate.</a:t>
            </a:r>
          </a:p>
        </p:txBody>
      </p:sp>
    </p:spTree>
    <p:extLst>
      <p:ext uri="{BB962C8B-B14F-4D97-AF65-F5344CB8AC3E}">
        <p14:creationId xmlns:p14="http://schemas.microsoft.com/office/powerpoint/2010/main" val="2296654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77D8-6D04-75C1-9C64-B479BACAACA2}"/>
              </a:ext>
            </a:extLst>
          </p:cNvPr>
          <p:cNvSpPr>
            <a:spLocks noGrp="1"/>
          </p:cNvSpPr>
          <p:nvPr>
            <p:ph type="title"/>
          </p:nvPr>
        </p:nvSpPr>
        <p:spPr/>
        <p:txBody>
          <a:bodyPr>
            <a:normAutofit fontScale="90000"/>
          </a:bodyPr>
          <a:lstStyle/>
          <a:p>
            <a:pPr marL="0" marR="0" lvl="0" indent="0" defTabSz="914400" rtl="0" eaLnBrk="1" fontAlgn="auto" latinLnBrk="0" hangingPunct="1">
              <a:lnSpc>
                <a:spcPct val="90000"/>
              </a:lnSpc>
              <a:spcBef>
                <a:spcPts val="1000"/>
              </a:spcBef>
              <a:spcAft>
                <a:spcPts val="0"/>
              </a:spcAft>
              <a:tabLst/>
              <a:defRPr/>
            </a:pPr>
            <a:br>
              <a:rPr kumimoji="0" lang="en-US" sz="2800" b="0" i="0" u="none" strike="noStrike" kern="1200" cap="none" spc="0" normalizeH="0" baseline="0" noProof="0" dirty="0">
                <a:ln>
                  <a:noFill/>
                </a:ln>
                <a:solidFill>
                  <a:srgbClr val="262626"/>
                </a:solidFill>
                <a:effectLst/>
                <a:uLnTx/>
                <a:uFillTx/>
                <a:latin typeface="NewBaskerville-Roman"/>
                <a:ea typeface="+mn-ea"/>
                <a:cs typeface="+mn-cs"/>
              </a:rPr>
            </a:br>
            <a:b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br>
            <a:endParaRPr lang="en-IN" dirty="0"/>
          </a:p>
        </p:txBody>
      </p:sp>
      <p:pic>
        <p:nvPicPr>
          <p:cNvPr id="5" name="Content Placeholder 4">
            <a:extLst>
              <a:ext uri="{FF2B5EF4-FFF2-40B4-BE49-F238E27FC236}">
                <a16:creationId xmlns:a16="http://schemas.microsoft.com/office/drawing/2014/main" id="{CDA2A93B-56CE-C1AC-FBBD-B2FA6CEA7D86}"/>
              </a:ext>
            </a:extLst>
          </p:cNvPr>
          <p:cNvPicPr>
            <a:picLocks noGrp="1" noChangeAspect="1"/>
          </p:cNvPicPr>
          <p:nvPr>
            <p:ph idx="1"/>
          </p:nvPr>
        </p:nvPicPr>
        <p:blipFill>
          <a:blip r:embed="rId2"/>
          <a:stretch>
            <a:fillRect/>
          </a:stretch>
        </p:blipFill>
        <p:spPr>
          <a:xfrm>
            <a:off x="786653" y="544606"/>
            <a:ext cx="10811435" cy="5632357"/>
          </a:xfrm>
        </p:spPr>
      </p:pic>
    </p:spTree>
    <p:extLst>
      <p:ext uri="{BB962C8B-B14F-4D97-AF65-F5344CB8AC3E}">
        <p14:creationId xmlns:p14="http://schemas.microsoft.com/office/powerpoint/2010/main" val="38644957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418FD9-6104-2BB2-8B22-B32D8D8163CD}"/>
              </a:ext>
            </a:extLst>
          </p:cNvPr>
          <p:cNvSpPr>
            <a:spLocks noGrp="1"/>
          </p:cNvSpPr>
          <p:nvPr>
            <p:ph idx="1"/>
          </p:nvPr>
        </p:nvSpPr>
        <p:spPr>
          <a:xfrm>
            <a:off x="838200" y="692524"/>
            <a:ext cx="10515600" cy="5484439"/>
          </a:xfrm>
        </p:spPr>
        <p:txBody>
          <a:bodyPr/>
          <a:lstStyle/>
          <a:p>
            <a:pPr marL="0" indent="0" algn="just">
              <a:buNone/>
            </a:pPr>
            <a:r>
              <a:rPr lang="en-US" b="0" i="0" u="none" strike="noStrike" baseline="0" dirty="0">
                <a:solidFill>
                  <a:srgbClr val="262626"/>
                </a:solidFill>
                <a:latin typeface="NewBaskerville-Roman"/>
              </a:rPr>
              <a:t>If you do need to test for a specific scenario, you can add a custom profile via the Add option, as seen in figure below. Click this, and you’ll be sent to the Network Throttling Profiles settings screen, where you can add a new profile by clicking the Add Custom Profile button. When you do this, a screen like figure below appears.</a:t>
            </a:r>
          </a:p>
          <a:p>
            <a:pPr algn="just"/>
            <a:endParaRPr lang="en-US" dirty="0">
              <a:solidFill>
                <a:srgbClr val="262626"/>
              </a:solidFill>
              <a:latin typeface="NewBaskerville-Roman"/>
            </a:endParaRPr>
          </a:p>
          <a:p>
            <a:pPr marL="0" indent="0" algn="just">
              <a:buNone/>
            </a:pPr>
            <a:r>
              <a:rPr kumimoji="0" lang="en-US" b="0" i="0" u="none" strike="noStrike" kern="1200" cap="none" spc="0" normalizeH="0" baseline="0" noProof="0" dirty="0">
                <a:ln>
                  <a:noFill/>
                </a:ln>
                <a:solidFill>
                  <a:srgbClr val="262626"/>
                </a:solidFill>
                <a:effectLst/>
                <a:uLnTx/>
                <a:uFillTx/>
                <a:latin typeface="NewBaskerville-Roman"/>
                <a:ea typeface="+mn-ea"/>
                <a:cs typeface="+mn-cs"/>
              </a:rPr>
              <a:t>This screen displays the following set of fields:</a:t>
            </a:r>
            <a:endParaRPr lang="en-US" b="0" i="0" u="none" strike="noStrike" baseline="0" dirty="0">
              <a:solidFill>
                <a:srgbClr val="262626"/>
              </a:solidFill>
              <a:latin typeface="NewBaskerville-Roman"/>
            </a:endParaRPr>
          </a:p>
          <a:p>
            <a:endParaRPr lang="en-IN" dirty="0"/>
          </a:p>
        </p:txBody>
      </p:sp>
    </p:spTree>
    <p:extLst>
      <p:ext uri="{BB962C8B-B14F-4D97-AF65-F5344CB8AC3E}">
        <p14:creationId xmlns:p14="http://schemas.microsoft.com/office/powerpoint/2010/main" val="1822601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0BA0-C1B2-4BF5-4DCC-B36DA56323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FF5836-9D19-B55F-33D1-B10D99A0793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FEC3E9A-CF30-25E9-0F9D-1E9545226E5E}"/>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2339463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2E838-B3D6-0138-67BD-781D545BABA8}"/>
              </a:ext>
            </a:extLst>
          </p:cNvPr>
          <p:cNvSpPr>
            <a:spLocks noGrp="1"/>
          </p:cNvSpPr>
          <p:nvPr>
            <p:ph idx="1"/>
          </p:nvPr>
        </p:nvSpPr>
        <p:spPr>
          <a:xfrm>
            <a:off x="838200" y="497541"/>
            <a:ext cx="10515600" cy="5679422"/>
          </a:xfrm>
        </p:spPr>
        <p:txBody>
          <a:bodyPr/>
          <a:lstStyle/>
          <a:p>
            <a:pPr algn="just"/>
            <a:r>
              <a:rPr lang="en-US" b="1" dirty="0">
                <a:solidFill>
                  <a:srgbClr val="262626"/>
                </a:solidFill>
                <a:latin typeface="NewBaskerville-Roman"/>
              </a:rPr>
              <a:t>Profile Name: </a:t>
            </a:r>
            <a:r>
              <a:rPr lang="en-US" dirty="0">
                <a:solidFill>
                  <a:srgbClr val="262626"/>
                </a:solidFill>
                <a:latin typeface="NewBaskerville-Roman"/>
              </a:rPr>
              <a:t>A name for the profile. What you enter here will appear by this name in the throttling profile drop-down list.</a:t>
            </a:r>
          </a:p>
          <a:p>
            <a:pPr algn="just"/>
            <a:r>
              <a:rPr lang="en-US" b="1" dirty="0">
                <a:solidFill>
                  <a:srgbClr val="262626"/>
                </a:solidFill>
                <a:latin typeface="NewBaskerville-Roman"/>
              </a:rPr>
              <a:t>Throughput:</a:t>
            </a:r>
            <a:r>
              <a:rPr lang="en-US" dirty="0">
                <a:solidFill>
                  <a:srgbClr val="262626"/>
                </a:solidFill>
                <a:latin typeface="NewBaskerville-Roman"/>
              </a:rPr>
              <a:t> The connection speed of the profile in kilobytes.</a:t>
            </a:r>
          </a:p>
          <a:p>
            <a:pPr algn="just"/>
            <a:r>
              <a:rPr lang="en-US" b="1" dirty="0">
                <a:solidFill>
                  <a:srgbClr val="262626"/>
                </a:solidFill>
                <a:latin typeface="NewBaskerville-Roman"/>
              </a:rPr>
              <a:t>Latency: </a:t>
            </a:r>
            <a:r>
              <a:rPr lang="en-US" dirty="0">
                <a:solidFill>
                  <a:srgbClr val="262626"/>
                </a:solidFill>
                <a:latin typeface="NewBaskerville-Roman"/>
              </a:rPr>
              <a:t>The connection latency of the profile in milliseconds.</a:t>
            </a:r>
          </a:p>
          <a:p>
            <a:pPr algn="just"/>
            <a:endParaRPr lang="en-US" dirty="0">
              <a:solidFill>
                <a:srgbClr val="262626"/>
              </a:solidFill>
              <a:latin typeface="NewBaskerville-Roman"/>
            </a:endParaRPr>
          </a:p>
          <a:p>
            <a:pPr marL="0" indent="0" algn="just">
              <a:buNone/>
            </a:pPr>
            <a:r>
              <a:rPr lang="en-US" sz="2800" b="0" i="0" u="none" strike="noStrike" baseline="0" dirty="0">
                <a:solidFill>
                  <a:srgbClr val="262626"/>
                </a:solidFill>
                <a:latin typeface="NewBaskerville-Roman"/>
              </a:rPr>
              <a:t>After the profile has been added, it’ll will be visible in the drop-down list, as shown in figure below. Now you can use your custom profile and see how it affects the load times of websites. When you use it, watch the Network tab as sites load to see your new profile </a:t>
            </a:r>
            <a:r>
              <a:rPr lang="en-IN" sz="2800" b="0" i="0" u="none" strike="noStrike" baseline="0" dirty="0">
                <a:solidFill>
                  <a:srgbClr val="262626"/>
                </a:solidFill>
                <a:latin typeface="NewBaskerville-Roman"/>
              </a:rPr>
              <a:t>in action.</a:t>
            </a:r>
          </a:p>
          <a:p>
            <a:pPr marL="0" indent="0" algn="just">
              <a:buNone/>
            </a:pPr>
            <a:r>
              <a:rPr lang="en-US" sz="2800" b="0" i="0" u="none" strike="noStrike" baseline="0" dirty="0">
                <a:solidFill>
                  <a:srgbClr val="262626"/>
                </a:solidFill>
                <a:latin typeface="NewBaskerville-Roman"/>
              </a:rPr>
              <a:t>Now that you have a handle on how to use the performance assessment tools in different browsers</a:t>
            </a:r>
            <a:r>
              <a:rPr lang="en-IN" sz="2800" b="0" i="0" u="none" strike="noStrike" baseline="0" dirty="0">
                <a:solidFill>
                  <a:srgbClr val="262626"/>
                </a:solidFill>
                <a:latin typeface="NewBaskerville-Roman"/>
              </a:rPr>
              <a:t>.</a:t>
            </a:r>
            <a:endParaRPr lang="en-IN" dirty="0"/>
          </a:p>
          <a:p>
            <a:pPr marL="0" indent="0" algn="just">
              <a:buNone/>
            </a:pPr>
            <a:endParaRPr lang="en-IN" dirty="0">
              <a:solidFill>
                <a:srgbClr val="262626"/>
              </a:solidFill>
              <a:latin typeface="NewBaskerville-Roman"/>
            </a:endParaRPr>
          </a:p>
        </p:txBody>
      </p:sp>
    </p:spTree>
    <p:extLst>
      <p:ext uri="{BB962C8B-B14F-4D97-AF65-F5344CB8AC3E}">
        <p14:creationId xmlns:p14="http://schemas.microsoft.com/office/powerpoint/2010/main" val="124926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4FDF4F-263C-4F6A-6C6A-8B4CFB3EB491}"/>
              </a:ext>
            </a:extLst>
          </p:cNvPr>
          <p:cNvPicPr>
            <a:picLocks noGrp="1" noChangeAspect="1"/>
          </p:cNvPicPr>
          <p:nvPr>
            <p:ph idx="1"/>
          </p:nvPr>
        </p:nvPicPr>
        <p:blipFill>
          <a:blip r:embed="rId2"/>
          <a:stretch>
            <a:fillRect/>
          </a:stretch>
        </p:blipFill>
        <p:spPr>
          <a:xfrm>
            <a:off x="793376" y="619125"/>
            <a:ext cx="10562665" cy="5557838"/>
          </a:xfrm>
        </p:spPr>
      </p:pic>
    </p:spTree>
    <p:extLst>
      <p:ext uri="{BB962C8B-B14F-4D97-AF65-F5344CB8AC3E}">
        <p14:creationId xmlns:p14="http://schemas.microsoft.com/office/powerpoint/2010/main" val="7100532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968A-19D9-29D3-3AFA-892D26E001C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A215BF6-FD06-AAA8-CAC3-6161F38DA48F}"/>
              </a:ext>
            </a:extLst>
          </p:cNvPr>
          <p:cNvPicPr>
            <a:picLocks noGrp="1" noChangeAspect="1"/>
          </p:cNvPicPr>
          <p:nvPr>
            <p:ph idx="1"/>
          </p:nvPr>
        </p:nvPicPr>
        <p:blipFill>
          <a:blip r:embed="rId2"/>
          <a:stretch>
            <a:fillRect/>
          </a:stretch>
        </p:blipFill>
        <p:spPr>
          <a:xfrm>
            <a:off x="838200" y="365125"/>
            <a:ext cx="10515600" cy="5618816"/>
          </a:xfrm>
        </p:spPr>
      </p:pic>
    </p:spTree>
    <p:extLst>
      <p:ext uri="{BB962C8B-B14F-4D97-AF65-F5344CB8AC3E}">
        <p14:creationId xmlns:p14="http://schemas.microsoft.com/office/powerpoint/2010/main" val="2257597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EC99-B80D-2E1C-18F7-09E1558F571E}"/>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Optimizing the client’s website</a:t>
            </a:r>
            <a:endParaRPr lang="en-IN" dirty="0"/>
          </a:p>
        </p:txBody>
      </p:sp>
      <p:sp>
        <p:nvSpPr>
          <p:cNvPr id="3" name="Content Placeholder 2">
            <a:extLst>
              <a:ext uri="{FF2B5EF4-FFF2-40B4-BE49-F238E27FC236}">
                <a16:creationId xmlns:a16="http://schemas.microsoft.com/office/drawing/2014/main" id="{15E79321-5BC5-9FC2-1A10-959CABBE667C}"/>
              </a:ext>
            </a:extLst>
          </p:cNvPr>
          <p:cNvSpPr>
            <a:spLocks noGrp="1"/>
          </p:cNvSpPr>
          <p:nvPr>
            <p:ph idx="1"/>
          </p:nvPr>
        </p:nvSpPr>
        <p:spPr/>
        <p:txBody>
          <a:bodyPr/>
          <a:lstStyle/>
          <a:p>
            <a:pPr algn="just"/>
            <a:r>
              <a:rPr lang="en-US" sz="2800" b="0" i="0" u="none" strike="noStrike" baseline="0" dirty="0">
                <a:solidFill>
                  <a:srgbClr val="262626"/>
                </a:solidFill>
                <a:latin typeface="NewBaskerville-Roman"/>
              </a:rPr>
              <a:t>In these optimization efforts, you’ll start by minifying the assets of the site, which includes the </a:t>
            </a:r>
            <a:r>
              <a:rPr lang="en-US" sz="2400" b="0" i="0" u="none" strike="noStrike" baseline="0" dirty="0">
                <a:solidFill>
                  <a:srgbClr val="262626"/>
                </a:solidFill>
                <a:latin typeface="NewBaskerville-Roman"/>
              </a:rPr>
              <a:t>CSS</a:t>
            </a:r>
            <a:r>
              <a:rPr lang="en-US" sz="2800" b="0" i="0" u="none" strike="noStrike" baseline="0" dirty="0">
                <a:solidFill>
                  <a:srgbClr val="262626"/>
                </a:solidFill>
                <a:latin typeface="NewBaskerville-Roman"/>
              </a:rPr>
              <a:t>, the JavaScript, and the </a:t>
            </a:r>
            <a:r>
              <a:rPr lang="en-US" sz="2400" b="0" i="0" u="none" strike="noStrike" baseline="0" dirty="0">
                <a:solidFill>
                  <a:srgbClr val="262626"/>
                </a:solidFill>
                <a:latin typeface="NewBaskerville-Roman"/>
              </a:rPr>
              <a:t>HTML </a:t>
            </a:r>
            <a:r>
              <a:rPr lang="en-US" sz="2800" b="0" i="0" u="none" strike="noStrike" baseline="0" dirty="0">
                <a:solidFill>
                  <a:srgbClr val="262626"/>
                </a:solidFill>
                <a:latin typeface="NewBaskerville-Roman"/>
              </a:rPr>
              <a:t>itself. Then you’ll move on to optimize the images on the site without compromising their visual integrity. Finally, you’ll finish by employing compression on the server for text assets.</a:t>
            </a:r>
            <a:endParaRPr lang="en-IN" dirty="0"/>
          </a:p>
        </p:txBody>
      </p:sp>
    </p:spTree>
    <p:extLst>
      <p:ext uri="{BB962C8B-B14F-4D97-AF65-F5344CB8AC3E}">
        <p14:creationId xmlns:p14="http://schemas.microsoft.com/office/powerpoint/2010/main" val="1985449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25CD-BA38-1CA2-8FA7-38F0C27F1269}"/>
              </a:ext>
            </a:extLst>
          </p:cNvPr>
          <p:cNvSpPr>
            <a:spLocks noGrp="1"/>
          </p:cNvSpPr>
          <p:nvPr>
            <p:ph type="title"/>
          </p:nvPr>
        </p:nvSpPr>
        <p:spPr>
          <a:xfrm>
            <a:off x="838200" y="94129"/>
            <a:ext cx="10515600" cy="1216959"/>
          </a:xfrm>
        </p:spPr>
        <p:txBody>
          <a:bodyPr/>
          <a:lstStyle/>
          <a:p>
            <a:pPr algn="ctr"/>
            <a:r>
              <a:rPr lang="en-IN" sz="4400" b="1" i="1" u="none" strike="noStrike" baseline="0" dirty="0">
                <a:solidFill>
                  <a:srgbClr val="476B86"/>
                </a:solidFill>
                <a:latin typeface="FranklinGothic-DemiItal"/>
              </a:rPr>
              <a:t>Minifying assets</a:t>
            </a:r>
            <a:endParaRPr lang="en-IN" dirty="0"/>
          </a:p>
        </p:txBody>
      </p:sp>
      <p:sp>
        <p:nvSpPr>
          <p:cNvPr id="3" name="Content Placeholder 2">
            <a:extLst>
              <a:ext uri="{FF2B5EF4-FFF2-40B4-BE49-F238E27FC236}">
                <a16:creationId xmlns:a16="http://schemas.microsoft.com/office/drawing/2014/main" id="{37E3C5C9-C518-4500-740A-21C83DC9AB4F}"/>
              </a:ext>
            </a:extLst>
          </p:cNvPr>
          <p:cNvSpPr>
            <a:spLocks noGrp="1"/>
          </p:cNvSpPr>
          <p:nvPr>
            <p:ph idx="1"/>
          </p:nvPr>
        </p:nvSpPr>
        <p:spPr>
          <a:xfrm>
            <a:off x="838200" y="1445559"/>
            <a:ext cx="10515600" cy="5116606"/>
          </a:xfrm>
        </p:spPr>
        <p:txBody>
          <a:bodyPr>
            <a:normAutofit/>
          </a:bodyPr>
          <a:lstStyle/>
          <a:p>
            <a:pPr algn="just"/>
            <a:r>
              <a:rPr lang="en-US" sz="2800" b="1" i="1" u="none" strike="noStrike" baseline="0" dirty="0">
                <a:solidFill>
                  <a:srgbClr val="FF0000"/>
                </a:solidFill>
                <a:latin typeface="NewBaskerville-Italic"/>
              </a:rPr>
              <a:t>Minification</a:t>
            </a:r>
            <a:r>
              <a:rPr lang="en-US" sz="2800" b="0" i="1" u="none" strike="noStrike" baseline="0" dirty="0">
                <a:solidFill>
                  <a:srgbClr val="262626"/>
                </a:solidFill>
                <a:latin typeface="NewBaskerville-Italic"/>
              </a:rPr>
              <a:t> </a:t>
            </a:r>
            <a:r>
              <a:rPr lang="en-US" sz="2800" b="0" i="0" u="none" strike="noStrike" baseline="0" dirty="0">
                <a:solidFill>
                  <a:srgbClr val="262626"/>
                </a:solidFill>
                <a:latin typeface="NewBaskerville-Roman"/>
              </a:rPr>
              <a:t>is a process by which all whitespace and unnecessary characters are stripped from a text-based asset without affecting the way that asset functions.</a:t>
            </a:r>
          </a:p>
          <a:p>
            <a:pPr algn="just"/>
            <a:r>
              <a:rPr lang="en-US" sz="2800" b="0" i="0" u="none" strike="noStrike" baseline="0" dirty="0">
                <a:solidFill>
                  <a:srgbClr val="262626"/>
                </a:solidFill>
                <a:latin typeface="NewBaskerville-Roman"/>
              </a:rPr>
              <a:t>Many human-readable files such as </a:t>
            </a:r>
            <a:r>
              <a:rPr lang="en-US" sz="2400" b="1" i="0" u="none" strike="noStrike" baseline="0" dirty="0">
                <a:solidFill>
                  <a:srgbClr val="FF0000"/>
                </a:solidFill>
                <a:latin typeface="NewBaskerville-Roman"/>
              </a:rPr>
              <a:t>CSS</a:t>
            </a:r>
            <a:r>
              <a:rPr lang="en-US" sz="2400" b="0" i="0" u="none" strike="noStrike" baseline="0" dirty="0">
                <a:solidFill>
                  <a:srgbClr val="262626"/>
                </a:solidFill>
                <a:latin typeface="NewBaskerville-Roman"/>
              </a:rPr>
              <a:t> </a:t>
            </a:r>
            <a:r>
              <a:rPr lang="en-US" sz="2800" b="0" i="0" u="none" strike="noStrike" baseline="0" dirty="0">
                <a:solidFill>
                  <a:srgbClr val="262626"/>
                </a:solidFill>
                <a:latin typeface="NewBaskerville-Roman"/>
              </a:rPr>
              <a:t>and </a:t>
            </a:r>
            <a:r>
              <a:rPr lang="en-US" sz="2800" b="1" i="0" u="none" strike="noStrike" baseline="0" dirty="0">
                <a:solidFill>
                  <a:srgbClr val="FF0000"/>
                </a:solidFill>
                <a:latin typeface="NewBaskerville-Roman"/>
              </a:rPr>
              <a:t>JavaScript</a:t>
            </a:r>
            <a:r>
              <a:rPr lang="en-US" sz="2800" b="0" i="0" u="none" strike="noStrike" baseline="0" dirty="0">
                <a:solidFill>
                  <a:srgbClr val="262626"/>
                </a:solidFill>
                <a:latin typeface="NewBaskerville-Roman"/>
              </a:rPr>
              <a:t> contain whitespace and characters that are inserted by developers during development. We use line breaks and indentation in our </a:t>
            </a:r>
            <a:r>
              <a:rPr lang="en-US" sz="2400" b="0" i="0" u="none" strike="noStrike" baseline="0" dirty="0">
                <a:solidFill>
                  <a:srgbClr val="262626"/>
                </a:solidFill>
                <a:latin typeface="NewBaskerville-Roman"/>
              </a:rPr>
              <a:t>CSS </a:t>
            </a:r>
            <a:r>
              <a:rPr lang="en-US" sz="2800" b="0" i="0" u="none" strike="noStrike" baseline="0" dirty="0">
                <a:solidFill>
                  <a:srgbClr val="262626"/>
                </a:solidFill>
                <a:latin typeface="NewBaskerville-Roman"/>
              </a:rPr>
              <a:t>and JavaScript to make them easier to read, as well as </a:t>
            </a:r>
            <a:r>
              <a:rPr lang="en-IN" sz="2800" b="0" i="0" u="none" strike="noStrike" baseline="0" dirty="0">
                <a:solidFill>
                  <a:srgbClr val="262626"/>
                </a:solidFill>
                <a:latin typeface="NewBaskerville-Roman"/>
              </a:rPr>
              <a:t>using comments in source code for documentation purposes.</a:t>
            </a:r>
          </a:p>
          <a:p>
            <a:pPr algn="just"/>
            <a:r>
              <a:rPr lang="en-US" sz="2800" b="0" i="0" u="none" strike="noStrike" baseline="0" dirty="0">
                <a:solidFill>
                  <a:srgbClr val="262626"/>
                </a:solidFill>
                <a:latin typeface="NewBaskerville-Roman"/>
              </a:rPr>
              <a:t>Web browsers need no such help when reading these files. The fewer unnecessary characters that are in these files, the faster the web browser will download and parse </a:t>
            </a:r>
            <a:r>
              <a:rPr lang="en-IN" sz="2800" b="0" i="0" u="none" strike="noStrike" baseline="0" dirty="0">
                <a:solidFill>
                  <a:srgbClr val="262626"/>
                </a:solidFill>
                <a:latin typeface="NewBaskerville-Roman"/>
              </a:rPr>
              <a:t>them.</a:t>
            </a:r>
            <a:endParaRPr lang="en-IN" dirty="0"/>
          </a:p>
        </p:txBody>
      </p:sp>
    </p:spTree>
    <p:extLst>
      <p:ext uri="{BB962C8B-B14F-4D97-AF65-F5344CB8AC3E}">
        <p14:creationId xmlns:p14="http://schemas.microsoft.com/office/powerpoint/2010/main" val="3623419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E3A9E-7C7F-F496-1AF0-CD2CA75AD3F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F43EF41-BB58-F6EA-7602-A2DA60AF3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781734"/>
            <a:ext cx="10515600" cy="4711141"/>
          </a:xfrm>
        </p:spPr>
      </p:pic>
    </p:spTree>
    <p:extLst>
      <p:ext uri="{BB962C8B-B14F-4D97-AF65-F5344CB8AC3E}">
        <p14:creationId xmlns:p14="http://schemas.microsoft.com/office/powerpoint/2010/main" val="2532335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3923</Words>
  <Application>Microsoft Office PowerPoint</Application>
  <PresentationFormat>Widescreen</PresentationFormat>
  <Paragraphs>182</Paragraphs>
  <Slides>68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Calibri</vt:lpstr>
      <vt:lpstr>Calibri Light</vt:lpstr>
      <vt:lpstr>Eras Bold ITC</vt:lpstr>
      <vt:lpstr>FranklinGothic-DemiItal</vt:lpstr>
      <vt:lpstr>Google Sans</vt:lpstr>
      <vt:lpstr>NewBaskerville-Italic</vt:lpstr>
      <vt:lpstr>NewBaskerville-Roman</vt:lpstr>
      <vt:lpstr>Roboto</vt:lpstr>
      <vt:lpstr>Office Theme</vt:lpstr>
      <vt:lpstr>PowerPoint Presentation</vt:lpstr>
      <vt:lpstr>Auditing the client’s website</vt:lpstr>
      <vt:lpstr>Auditing the client’s website</vt:lpstr>
      <vt:lpstr>PowerPoint Presentation</vt:lpstr>
      <vt:lpstr>PowerPoint Presentation</vt:lpstr>
      <vt:lpstr>Optimizing the client’s website</vt:lpstr>
      <vt:lpstr>Optimizing the client’s website</vt:lpstr>
      <vt:lpstr>Minifying assets</vt:lpstr>
      <vt:lpstr>PowerPoint Presentation</vt:lpstr>
      <vt:lpstr>Minifying assets Online Websites</vt:lpstr>
      <vt:lpstr>Using server compression</vt:lpstr>
      <vt:lpstr>Using server compression</vt:lpstr>
      <vt:lpstr>Using server compression</vt:lpstr>
      <vt:lpstr>Using server compression</vt:lpstr>
      <vt:lpstr>Optimizing images</vt:lpstr>
      <vt:lpstr>Optimizing images</vt:lpstr>
      <vt:lpstr>Optimizing images Online Websites</vt:lpstr>
      <vt:lpstr>Summary</vt:lpstr>
      <vt:lpstr>Using assessment tools</vt:lpstr>
      <vt:lpstr>PowerPoint Presentation</vt:lpstr>
      <vt:lpstr>Performance METRICS</vt:lpstr>
      <vt:lpstr>PowerPoint Presentation</vt:lpstr>
      <vt:lpstr>PowerPoint Presentation</vt:lpstr>
      <vt:lpstr>PowerPoint Presentation</vt:lpstr>
      <vt:lpstr>PowerPoint Presentation</vt:lpstr>
      <vt:lpstr>PowerPoint Presentation</vt:lpstr>
      <vt:lpstr>Using Google Analytics for bulk reporting</vt:lpstr>
      <vt:lpstr>PowerPoint Presentation</vt:lpstr>
      <vt:lpstr>PowerPoint Presentation</vt:lpstr>
      <vt:lpstr>PowerPoint Presentation</vt:lpstr>
      <vt:lpstr>PowerPoint Presentation</vt:lpstr>
      <vt:lpstr>PowerPoint Presentation</vt:lpstr>
      <vt:lpstr>Using browser-based assessment tools</vt:lpstr>
      <vt:lpstr>Inspecting network requests</vt:lpstr>
      <vt:lpstr>PowerPoint Presentation</vt:lpstr>
      <vt:lpstr>PowerPoint Presentation</vt:lpstr>
      <vt:lpstr>PowerPoint Presentation</vt:lpstr>
      <vt:lpstr>PowerPoint Presentation</vt:lpstr>
      <vt:lpstr>Rendering performance-auditing tools</vt:lpstr>
      <vt:lpstr>Understanding how browsers render web pages</vt:lpstr>
      <vt:lpstr>PowerPoint Presentation</vt:lpstr>
      <vt:lpstr>Using Google Chrome’s Timeline tool</vt:lpstr>
      <vt:lpstr>PowerPoint Presentation</vt:lpstr>
      <vt:lpstr>Using Google Chrome’s Timeline tool</vt:lpstr>
      <vt:lpstr>Benchmarking JavaScript in Chrome</vt:lpstr>
      <vt:lpstr>PowerPoint Presentation</vt:lpstr>
      <vt:lpstr>PowerPoint Presentation</vt:lpstr>
      <vt:lpstr>PowerPoint Presentation</vt:lpstr>
      <vt:lpstr>PowerPoint Presentation</vt:lpstr>
      <vt:lpstr> Memoized Functions Cache output based on Input: </vt:lpstr>
      <vt:lpstr>Simulating and monitoring devices</vt:lpstr>
      <vt:lpstr>Simulating devices in the desktop web browser</vt:lpstr>
      <vt:lpstr>PowerPoint Presentation</vt:lpstr>
      <vt:lpstr>PowerPoint Presentation</vt:lpstr>
      <vt:lpstr>PowerPoint Presentation</vt:lpstr>
      <vt:lpstr>PowerPoint Presentation</vt:lpstr>
      <vt:lpstr>PowerPoint Presentation</vt:lpstr>
      <vt:lpstr>PowerPoint Presentation</vt:lpstr>
      <vt:lpstr>Debugging websites remotely on Android devices</vt:lpstr>
      <vt:lpstr>PowerPoint Presentation</vt:lpstr>
      <vt:lpstr>PowerPoint Presentation</vt:lpstr>
      <vt:lpstr>Creating custom network throttling profiles</vt:lpstr>
      <vt:lpstr>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Mukesh Kumar</dc:creator>
  <cp:lastModifiedBy>Sahil Rampal</cp:lastModifiedBy>
  <cp:revision>5</cp:revision>
  <dcterms:created xsi:type="dcterms:W3CDTF">2024-01-20T16:21:29Z</dcterms:created>
  <dcterms:modified xsi:type="dcterms:W3CDTF">2024-01-29T07:27:17Z</dcterms:modified>
</cp:coreProperties>
</file>